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4xc9szsTblfC0cj/SoIddPxjOd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irrello" initials="MP" lastIdx="3" clrIdx="0">
    <p:extLst>
      <p:ext uri="{19B8F6BF-5375-455C-9EA6-DF929625EA0E}">
        <p15:presenceInfo xmlns:p15="http://schemas.microsoft.com/office/powerpoint/2012/main" userId="Megan Pirr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1" name="Google Shape;30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0" name="Google Shape;33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Google Shape;3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1" name="Google Shape;35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0" name="Google Shape;3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1" name="Google Shape;37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5" name="Google Shape;3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6" name="Google Shape;39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16" name="Google Shape;41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3" name="Google Shape;4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44" name="Google Shape;44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b82d77f88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3" name="Google Shape;463;gb82d77f888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b82d77f888_0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82d77f88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3" name="Google Shape;483;gb82d77f88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b82d77f888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b82d77f88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4" name="Google Shape;504;gb82d77f888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b82d77f888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8" name="Google Shape;10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0" name="Google Shape;15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1" name="Google Shape;17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518eb249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ge518eb249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e518eb249d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6" name="Google Shape;24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2" name="Google Shape;27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8"/>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2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u="none">
              <a:solidFill>
                <a:srgbClr val="000000"/>
              </a:solidFill>
              <a:latin typeface="Arial"/>
              <a:ea typeface="Arial"/>
              <a:cs typeface="Arial"/>
              <a:sym typeface="Arial"/>
            </a:endParaRPr>
          </a:p>
        </p:txBody>
      </p:sp>
      <p:sp>
        <p:nvSpPr>
          <p:cNvPr id="98" name="Google Shape;98;p1"/>
          <p:cNvSpPr/>
          <p:nvPr/>
        </p:nvSpPr>
        <p:spPr>
          <a:xfrm>
            <a:off x="363544" y="304800"/>
            <a:ext cx="11353759" cy="330835"/>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rPr>
              <a:t>Writing Emergency Plans</a:t>
            </a:r>
            <a:endParaRPr sz="1800" dirty="0">
              <a:solidFill>
                <a:schemeClr val="dk1"/>
              </a:solidFill>
              <a:latin typeface="Arial"/>
              <a:ea typeface="Arial"/>
              <a:cs typeface="Arial"/>
              <a:sym typeface="Arial"/>
            </a:endParaRPr>
          </a:p>
        </p:txBody>
      </p:sp>
      <p:sp>
        <p:nvSpPr>
          <p:cNvPr id="91" name="Google Shape;91;p1"/>
          <p:cNvSpPr txBox="1"/>
          <p:nvPr/>
        </p:nvSpPr>
        <p:spPr>
          <a:xfrm>
            <a:off x="363516" y="288291"/>
            <a:ext cx="5732475" cy="27695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u="none" dirty="0">
                <a:solidFill>
                  <a:schemeClr val="bg1"/>
                </a:solidFill>
                <a:latin typeface="Arial"/>
                <a:ea typeface="Arial"/>
                <a:cs typeface="Arial"/>
                <a:sym typeface="Arial"/>
              </a:rPr>
              <a:t>Lesson Title: Introduction</a:t>
            </a:r>
            <a:endParaRPr sz="1200" b="0" u="none" dirty="0">
              <a:solidFill>
                <a:schemeClr val="bg1"/>
              </a:solidFill>
              <a:latin typeface="Arial"/>
              <a:ea typeface="Arial"/>
              <a:cs typeface="Arial"/>
              <a:sym typeface="Arial"/>
            </a:endParaRPr>
          </a:p>
        </p:txBody>
      </p:sp>
      <p:sp>
        <p:nvSpPr>
          <p:cNvPr id="92" name="Google Shape;92;p1"/>
          <p:cNvSpPr txBox="1"/>
          <p:nvPr/>
        </p:nvSpPr>
        <p:spPr>
          <a:xfrm>
            <a:off x="6104731" y="296987"/>
            <a:ext cx="2209809" cy="27695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u="none" dirty="0">
                <a:solidFill>
                  <a:schemeClr val="bg1"/>
                </a:solidFill>
                <a:latin typeface="Arial"/>
                <a:ea typeface="Arial"/>
                <a:cs typeface="Arial"/>
                <a:sym typeface="Arial"/>
              </a:rPr>
              <a:t>Slide ID: 1</a:t>
            </a:r>
            <a:endParaRPr sz="1200" b="0" u="none" dirty="0">
              <a:solidFill>
                <a:schemeClr val="bg1"/>
              </a:solidFill>
              <a:latin typeface="Arial"/>
              <a:ea typeface="Arial"/>
              <a:cs typeface="Arial"/>
              <a:sym typeface="Arial"/>
            </a:endParaRPr>
          </a:p>
        </p:txBody>
      </p:sp>
      <p:sp>
        <p:nvSpPr>
          <p:cNvPr id="93" name="Google Shape;93;p1"/>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u="none" dirty="0">
                <a:solidFill>
                  <a:schemeClr val="bg1"/>
                </a:solidFill>
                <a:latin typeface="Arial"/>
                <a:ea typeface="Arial"/>
                <a:cs typeface="Arial"/>
                <a:sym typeface="Arial"/>
              </a:rPr>
              <a:t>On Screen Text</a:t>
            </a:r>
            <a:endParaRPr sz="1200" b="0" u="none" dirty="0">
              <a:solidFill>
                <a:schemeClr val="bg1"/>
              </a:solidFill>
              <a:latin typeface="Arial"/>
              <a:ea typeface="Arial"/>
              <a:cs typeface="Arial"/>
              <a:sym typeface="Arial"/>
            </a:endParaRPr>
          </a:p>
        </p:txBody>
      </p:sp>
      <p:sp>
        <p:nvSpPr>
          <p:cNvPr id="94" name="Google Shape;94;p1"/>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u="none" dirty="0">
                <a:solidFill>
                  <a:schemeClr val="bg1"/>
                </a:solidFill>
                <a:latin typeface="Arial"/>
                <a:ea typeface="Arial"/>
                <a:cs typeface="Arial"/>
                <a:sym typeface="Arial"/>
              </a:rPr>
              <a:t>Programming/Interaction</a:t>
            </a:r>
            <a:endParaRPr sz="1200" b="0" u="none" dirty="0">
              <a:solidFill>
                <a:schemeClr val="bg1"/>
              </a:solidFill>
              <a:latin typeface="Arial"/>
              <a:ea typeface="Arial"/>
              <a:cs typeface="Arial"/>
              <a:sym typeface="Arial"/>
            </a:endParaRPr>
          </a:p>
        </p:txBody>
      </p:sp>
      <p:sp>
        <p:nvSpPr>
          <p:cNvPr id="95" name="Google Shape;95;p1"/>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000000"/>
              </a:solidFill>
              <a:latin typeface="Arial"/>
              <a:ea typeface="Arial"/>
              <a:cs typeface="Arial"/>
              <a:sym typeface="Arial"/>
            </a:endParaRPr>
          </a:p>
        </p:txBody>
      </p:sp>
      <p:sp>
        <p:nvSpPr>
          <p:cNvPr id="96" name="Google Shape;96;p1"/>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u="none">
                <a:solidFill>
                  <a:srgbClr val="000000"/>
                </a:solidFill>
                <a:latin typeface="Arial"/>
                <a:ea typeface="Arial"/>
                <a:cs typeface="Arial"/>
                <a:sym typeface="Arial"/>
              </a:rPr>
              <a:t>Feedback:</a:t>
            </a:r>
            <a:endParaRPr sz="1200" b="0" u="none">
              <a:solidFill>
                <a:srgbClr val="000000"/>
              </a:solidFill>
              <a:latin typeface="Arial"/>
              <a:ea typeface="Arial"/>
              <a:cs typeface="Arial"/>
              <a:sym typeface="Arial"/>
            </a:endParaRPr>
          </a:p>
        </p:txBody>
      </p:sp>
      <p:sp>
        <p:nvSpPr>
          <p:cNvPr id="97" name="Google Shape;97;p1"/>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cxnSp>
        <p:nvCxnSpPr>
          <p:cNvPr id="99" name="Google Shape;99;p1"/>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100" name="Google Shape;100;p1"/>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u="none">
                <a:solidFill>
                  <a:srgbClr val="000000"/>
                </a:solidFill>
                <a:latin typeface="Arial"/>
                <a:ea typeface="Arial"/>
                <a:cs typeface="Arial"/>
                <a:sym typeface="Arial"/>
              </a:rPr>
              <a:t>Visual: </a:t>
            </a:r>
            <a:endParaRPr sz="1200" b="0" u="none">
              <a:solidFill>
                <a:srgbClr val="000000"/>
              </a:solidFill>
              <a:latin typeface="Arial"/>
              <a:ea typeface="Arial"/>
              <a:cs typeface="Arial"/>
              <a:sym typeface="Arial"/>
            </a:endParaRPr>
          </a:p>
        </p:txBody>
      </p:sp>
      <p:sp>
        <p:nvSpPr>
          <p:cNvPr id="101" name="Google Shape;101;p1"/>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rgbClr val="000000"/>
              </a:solidFill>
              <a:latin typeface="Arial"/>
              <a:ea typeface="Arial"/>
              <a:cs typeface="Arial"/>
              <a:sym typeface="Arial"/>
            </a:endParaRPr>
          </a:p>
        </p:txBody>
      </p:sp>
      <p:sp>
        <p:nvSpPr>
          <p:cNvPr id="102" name="Google Shape;102;p1"/>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u="none" dirty="0">
                <a:solidFill>
                  <a:srgbClr val="000000"/>
                </a:solidFill>
                <a:latin typeface="Arial"/>
                <a:ea typeface="Arial"/>
                <a:cs typeface="Arial"/>
                <a:sym typeface="Arial"/>
              </a:rPr>
              <a:t>Audio: </a:t>
            </a:r>
            <a:r>
              <a:rPr lang="en-US" sz="1200" u="none" dirty="0">
                <a:solidFill>
                  <a:srgbClr val="000000"/>
                </a:solidFill>
                <a:latin typeface="Arial"/>
                <a:ea typeface="Arial"/>
                <a:cs typeface="Arial"/>
                <a:sym typeface="Arial"/>
              </a:rPr>
              <a:t>Welcome to this course on how to create effective emergency plans! Before we begin, you have the option to click the navigation button on the left to learn how to navigate the course. If you’d like to jump right in, click the start button.</a:t>
            </a:r>
            <a:endParaRPr sz="1200" u="none" dirty="0">
              <a:solidFill>
                <a:srgbClr val="000000"/>
              </a:solidFill>
              <a:latin typeface="Arial"/>
              <a:ea typeface="Arial"/>
              <a:cs typeface="Arial"/>
              <a:sym typeface="Arial"/>
            </a:endParaRPr>
          </a:p>
        </p:txBody>
      </p:sp>
      <p:sp>
        <p:nvSpPr>
          <p:cNvPr id="103" name="Google Shape;103;p1"/>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Image with start button and navigation button</a:t>
            </a:r>
            <a:endParaRPr/>
          </a:p>
        </p:txBody>
      </p:sp>
      <p:pic>
        <p:nvPicPr>
          <p:cNvPr id="104" name="Google Shape;104;p1" descr="emergency planning"/>
          <p:cNvPicPr preferRelativeResize="0"/>
          <p:nvPr/>
        </p:nvPicPr>
        <p:blipFill rotWithShape="1">
          <a:blip r:embed="rId3">
            <a:alphaModFix/>
          </a:blip>
          <a:srcRect/>
          <a:stretch/>
        </p:blipFill>
        <p:spPr>
          <a:xfrm>
            <a:off x="868664" y="1219002"/>
            <a:ext cx="4115097" cy="2743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N/A</a:t>
            </a:r>
            <a:endParaRPr sz="1800" dirty="0">
              <a:solidFill>
                <a:schemeClr val="dk1"/>
              </a:solidFill>
              <a:latin typeface="Arial"/>
              <a:ea typeface="Arial"/>
              <a:cs typeface="Arial"/>
              <a:sym typeface="Arial"/>
            </a:endParaRPr>
          </a:p>
        </p:txBody>
      </p:sp>
      <p:sp>
        <p:nvSpPr>
          <p:cNvPr id="304" name="Google Shape;304;p11"/>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307" name="Google Shape;307;p11"/>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309" name="Google Shape;309;p11"/>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10" name="Google Shape;310;p11"/>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311" name="Google Shape;311;p11"/>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312" name="Google Shape;312;p11"/>
          <p:cNvSpPr/>
          <p:nvPr/>
        </p:nvSpPr>
        <p:spPr>
          <a:xfrm>
            <a:off x="363544" y="304800"/>
            <a:ext cx="11353759" cy="330835"/>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3" name="Google Shape;313;p11"/>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314" name="Google Shape;314;p11"/>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315" name="Google Shape;315;p11"/>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16" name="Google Shape;316;p11"/>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Great job</a:t>
            </a:r>
            <a:r>
              <a:rPr lang="en-US" sz="1200" dirty="0"/>
              <a:t>! Here’s my second scenario. This emergency plan is for a company </a:t>
            </a:r>
            <a:r>
              <a:rPr lang="en-US" sz="1200" dirty="0">
                <a:solidFill>
                  <a:schemeClr val="dk1"/>
                </a:solidFill>
              </a:rPr>
              <a:t>in a busy city. There are severe implications for data breaches in their industry. Weather is usually pretty mild there, and while petty crime is high, chances are it wouldn’t cause a big disruption. Where would you plot our four common situations? Drag and Drop them onto the risk matrix and click submit.</a:t>
            </a:r>
            <a:endParaRPr sz="1500" dirty="0"/>
          </a:p>
        </p:txBody>
      </p:sp>
      <p:sp>
        <p:nvSpPr>
          <p:cNvPr id="317" name="Google Shape;317;p11"/>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600" dirty="0">
                <a:solidFill>
                  <a:schemeClr val="dk1"/>
                </a:solidFill>
              </a:rPr>
              <a:t>Risk matrix clears and four common situation icons reappear on the side. Learners will drag and drop icons into the quadrants and click submit. Feedback will appear on the right-hand side.</a:t>
            </a:r>
            <a:endParaRPr sz="1600" dirty="0">
              <a:solidFill>
                <a:schemeClr val="dk1"/>
              </a:solidFill>
            </a:endParaRPr>
          </a:p>
          <a:p>
            <a:pPr marL="0" marR="0" lvl="0" indent="0" algn="l" rtl="0">
              <a:spcBef>
                <a:spcPts val="0"/>
              </a:spcBef>
              <a:spcAft>
                <a:spcPts val="0"/>
              </a:spcAft>
              <a:buNone/>
            </a:pPr>
            <a:endParaRPr sz="1800" dirty="0">
              <a:solidFill>
                <a:schemeClr val="dk1"/>
              </a:solidFill>
            </a:endParaRPr>
          </a:p>
        </p:txBody>
      </p:sp>
      <p:sp>
        <p:nvSpPr>
          <p:cNvPr id="318" name="Google Shape;318;p11"/>
          <p:cNvSpPr/>
          <p:nvPr/>
        </p:nvSpPr>
        <p:spPr>
          <a:xfrm>
            <a:off x="1014425" y="1033925"/>
            <a:ext cx="4495800" cy="306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9" name="Google Shape;319;p11"/>
          <p:cNvCxnSpPr/>
          <p:nvPr/>
        </p:nvCxnSpPr>
        <p:spPr>
          <a:xfrm rot="10800000" flipH="1">
            <a:off x="1922891" y="3230157"/>
            <a:ext cx="2725500" cy="9300"/>
          </a:xfrm>
          <a:prstGeom prst="straightConnector1">
            <a:avLst/>
          </a:prstGeom>
          <a:noFill/>
          <a:ln w="9525" cap="flat" cmpd="sng">
            <a:solidFill>
              <a:schemeClr val="dk2"/>
            </a:solidFill>
            <a:prstDash val="solid"/>
            <a:round/>
            <a:headEnd type="none" w="med" len="med"/>
            <a:tailEnd type="triangle" w="med" len="med"/>
          </a:ln>
        </p:spPr>
      </p:cxnSp>
      <p:cxnSp>
        <p:nvCxnSpPr>
          <p:cNvPr id="320" name="Google Shape;320;p11"/>
          <p:cNvCxnSpPr/>
          <p:nvPr/>
        </p:nvCxnSpPr>
        <p:spPr>
          <a:xfrm rot="10800000">
            <a:off x="1922891" y="1491637"/>
            <a:ext cx="0" cy="1747800"/>
          </a:xfrm>
          <a:prstGeom prst="straightConnector1">
            <a:avLst/>
          </a:prstGeom>
          <a:noFill/>
          <a:ln w="9525" cap="flat" cmpd="sng">
            <a:solidFill>
              <a:schemeClr val="dk2"/>
            </a:solidFill>
            <a:prstDash val="solid"/>
            <a:round/>
            <a:headEnd type="none" w="med" len="med"/>
            <a:tailEnd type="triangle" w="med" len="med"/>
          </a:ln>
        </p:spPr>
      </p:cxnSp>
      <p:cxnSp>
        <p:nvCxnSpPr>
          <p:cNvPr id="321" name="Google Shape;321;p11"/>
          <p:cNvCxnSpPr/>
          <p:nvPr/>
        </p:nvCxnSpPr>
        <p:spPr>
          <a:xfrm rot="10800000">
            <a:off x="3250599" y="1683912"/>
            <a:ext cx="0" cy="1545900"/>
          </a:xfrm>
          <a:prstGeom prst="straightConnector1">
            <a:avLst/>
          </a:prstGeom>
          <a:noFill/>
          <a:ln w="9525" cap="flat" cmpd="sng">
            <a:solidFill>
              <a:schemeClr val="dk2"/>
            </a:solidFill>
            <a:prstDash val="solid"/>
            <a:round/>
            <a:headEnd type="none" w="med" len="med"/>
            <a:tailEnd type="none" w="med" len="med"/>
          </a:ln>
        </p:spPr>
      </p:cxnSp>
      <p:cxnSp>
        <p:nvCxnSpPr>
          <p:cNvPr id="322" name="Google Shape;322;p11"/>
          <p:cNvCxnSpPr/>
          <p:nvPr/>
        </p:nvCxnSpPr>
        <p:spPr>
          <a:xfrm rot="10800000" flipH="1">
            <a:off x="1969478" y="2333419"/>
            <a:ext cx="2608800" cy="22500"/>
          </a:xfrm>
          <a:prstGeom prst="straightConnector1">
            <a:avLst/>
          </a:prstGeom>
          <a:noFill/>
          <a:ln w="9525" cap="flat" cmpd="sng">
            <a:solidFill>
              <a:schemeClr val="dk2"/>
            </a:solidFill>
            <a:prstDash val="solid"/>
            <a:round/>
            <a:headEnd type="none" w="med" len="med"/>
            <a:tailEnd type="none" w="med" len="med"/>
          </a:ln>
        </p:spPr>
      </p:cxnSp>
      <p:pic>
        <p:nvPicPr>
          <p:cNvPr id="323" name="Google Shape;323;p11"/>
          <p:cNvPicPr preferRelativeResize="0"/>
          <p:nvPr/>
        </p:nvPicPr>
        <p:blipFill>
          <a:blip r:embed="rId3">
            <a:alphaModFix/>
          </a:blip>
          <a:stretch>
            <a:fillRect/>
          </a:stretch>
        </p:blipFill>
        <p:spPr>
          <a:xfrm>
            <a:off x="6019807" y="1033925"/>
            <a:ext cx="498068" cy="438750"/>
          </a:xfrm>
          <a:prstGeom prst="rect">
            <a:avLst/>
          </a:prstGeom>
          <a:noFill/>
          <a:ln>
            <a:noFill/>
          </a:ln>
        </p:spPr>
      </p:pic>
      <p:pic>
        <p:nvPicPr>
          <p:cNvPr id="324" name="Google Shape;324;p11"/>
          <p:cNvPicPr preferRelativeResize="0"/>
          <p:nvPr/>
        </p:nvPicPr>
        <p:blipFill>
          <a:blip r:embed="rId4">
            <a:alphaModFix/>
          </a:blip>
          <a:stretch>
            <a:fillRect/>
          </a:stretch>
        </p:blipFill>
        <p:spPr>
          <a:xfrm>
            <a:off x="6006166" y="1683900"/>
            <a:ext cx="525334" cy="500900"/>
          </a:xfrm>
          <a:prstGeom prst="rect">
            <a:avLst/>
          </a:prstGeom>
          <a:noFill/>
          <a:ln>
            <a:noFill/>
          </a:ln>
        </p:spPr>
      </p:pic>
      <p:pic>
        <p:nvPicPr>
          <p:cNvPr id="325" name="Google Shape;325;p11"/>
          <p:cNvPicPr preferRelativeResize="0"/>
          <p:nvPr/>
        </p:nvPicPr>
        <p:blipFill>
          <a:blip r:embed="rId5">
            <a:alphaModFix/>
          </a:blip>
          <a:stretch>
            <a:fillRect/>
          </a:stretch>
        </p:blipFill>
        <p:spPr>
          <a:xfrm>
            <a:off x="6006175" y="2485675"/>
            <a:ext cx="525325" cy="466937"/>
          </a:xfrm>
          <a:prstGeom prst="rect">
            <a:avLst/>
          </a:prstGeom>
          <a:noFill/>
          <a:ln w="9525" cap="flat" cmpd="sng">
            <a:solidFill>
              <a:srgbClr val="000000"/>
            </a:solidFill>
            <a:prstDash val="solid"/>
            <a:miter lim="8000"/>
            <a:headEnd type="none" w="sm" len="sm"/>
            <a:tailEnd type="none" w="sm" len="sm"/>
          </a:ln>
        </p:spPr>
      </p:pic>
      <p:pic>
        <p:nvPicPr>
          <p:cNvPr id="326" name="Google Shape;326;p11"/>
          <p:cNvPicPr preferRelativeResize="0"/>
          <p:nvPr/>
        </p:nvPicPr>
        <p:blipFill>
          <a:blip r:embed="rId6">
            <a:alphaModFix/>
          </a:blip>
          <a:stretch>
            <a:fillRect/>
          </a:stretch>
        </p:blipFill>
        <p:spPr>
          <a:xfrm>
            <a:off x="5972515" y="3296478"/>
            <a:ext cx="592650" cy="536740"/>
          </a:xfrm>
          <a:prstGeom prst="rect">
            <a:avLst/>
          </a:prstGeom>
          <a:noFill/>
          <a:ln w="9525" cap="flat" cmpd="sng">
            <a:solidFill>
              <a:srgbClr val="000000"/>
            </a:solidFill>
            <a:prstDash val="solid"/>
            <a:miter lim="8000"/>
            <a:headEnd type="none" w="sm" len="sm"/>
            <a:tailEnd type="none" w="sm" len="sm"/>
          </a:ln>
        </p:spPr>
      </p:pic>
      <p:sp>
        <p:nvSpPr>
          <p:cNvPr id="305" name="Google Shape;305;p11"/>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Identify and Prioritize Risks – Scenario 2</a:t>
            </a:r>
            <a:endParaRPr sz="1200" dirty="0">
              <a:solidFill>
                <a:schemeClr val="bg1"/>
              </a:solidFill>
              <a:latin typeface="Arial"/>
              <a:ea typeface="Arial"/>
              <a:cs typeface="Arial"/>
              <a:sym typeface="Arial"/>
            </a:endParaRPr>
          </a:p>
        </p:txBody>
      </p:sp>
      <p:sp>
        <p:nvSpPr>
          <p:cNvPr id="306" name="Google Shape;306;p11"/>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10</a:t>
            </a:r>
            <a:endParaRPr sz="1200" dirty="0">
              <a:solidFill>
                <a:schemeClr val="bg1"/>
              </a:solidFill>
              <a:latin typeface="Arial"/>
              <a:ea typeface="Arial"/>
              <a:cs typeface="Arial"/>
              <a:sym typeface="Arial"/>
            </a:endParaRPr>
          </a:p>
        </p:txBody>
      </p:sp>
      <p:sp>
        <p:nvSpPr>
          <p:cNvPr id="308" name="Google Shape;308;p11"/>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2"/>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There are 3 questions to help you make sure you understand emergency plans.</a:t>
            </a:r>
          </a:p>
          <a:p>
            <a:pPr marL="0" marR="0" lvl="0" indent="0" algn="l" rtl="0">
              <a:spcBef>
                <a:spcPts val="0"/>
              </a:spcBef>
              <a:spcAft>
                <a:spcPts val="0"/>
              </a:spcAft>
              <a:buNone/>
            </a:pPr>
            <a:endParaRPr lang="en-US" sz="1800" dirty="0">
              <a:solidFill>
                <a:schemeClr val="dk1"/>
              </a:solidFil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You will need to answer 80% of the questions correctly to pass.</a:t>
            </a:r>
            <a:endParaRPr sz="1800" dirty="0">
              <a:solidFill>
                <a:schemeClr val="dk1"/>
              </a:solidFill>
              <a:latin typeface="Arial"/>
              <a:ea typeface="Arial"/>
              <a:cs typeface="Arial"/>
              <a:sym typeface="Arial"/>
            </a:endParaRPr>
          </a:p>
        </p:txBody>
      </p:sp>
      <p:sp>
        <p:nvSpPr>
          <p:cNvPr id="333" name="Google Shape;333;p12"/>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336" name="Google Shape;336;p12"/>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338" name="Google Shape;338;p12"/>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39" name="Google Shape;339;p12"/>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340" name="Google Shape;340;p12"/>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341" name="Google Shape;341;p12"/>
          <p:cNvSpPr/>
          <p:nvPr/>
        </p:nvSpPr>
        <p:spPr>
          <a:xfrm>
            <a:off x="363519" y="315163"/>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42" name="Google Shape;342;p12"/>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343" name="Google Shape;343;p12"/>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344" name="Google Shape;344;p12"/>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45" name="Google Shape;345;p12"/>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a:t>
            </a:r>
            <a:r>
              <a:rPr lang="en-US" sz="1200" dirty="0"/>
              <a:t>ne</a:t>
            </a:r>
            <a:endParaRPr dirty="0"/>
          </a:p>
        </p:txBody>
      </p:sp>
      <p:sp>
        <p:nvSpPr>
          <p:cNvPr id="346" name="Google Shape;346;p12"/>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Photo comes in first, with box and fly in instructions following</a:t>
            </a:r>
            <a:endParaRPr sz="1800">
              <a:solidFill>
                <a:schemeClr val="dk1"/>
              </a:solidFill>
              <a:latin typeface="Arial"/>
              <a:ea typeface="Arial"/>
              <a:cs typeface="Arial"/>
              <a:sym typeface="Arial"/>
            </a:endParaRPr>
          </a:p>
        </p:txBody>
      </p:sp>
      <p:pic>
        <p:nvPicPr>
          <p:cNvPr id="347" name="Google Shape;347;p12"/>
          <p:cNvPicPr preferRelativeResize="0"/>
          <p:nvPr/>
        </p:nvPicPr>
        <p:blipFill>
          <a:blip r:embed="rId3">
            <a:alphaModFix/>
          </a:blip>
          <a:stretch>
            <a:fillRect/>
          </a:stretch>
        </p:blipFill>
        <p:spPr>
          <a:xfrm>
            <a:off x="2372200" y="646073"/>
            <a:ext cx="3025543" cy="3773525"/>
          </a:xfrm>
          <a:prstGeom prst="rect">
            <a:avLst/>
          </a:prstGeom>
          <a:noFill/>
          <a:ln>
            <a:noFill/>
          </a:ln>
        </p:spPr>
      </p:pic>
      <p:sp>
        <p:nvSpPr>
          <p:cNvPr id="334" name="Google Shape;334;p12"/>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Quiz – Intro Slide</a:t>
            </a:r>
            <a:endParaRPr sz="1200" dirty="0">
              <a:solidFill>
                <a:schemeClr val="bg1"/>
              </a:solidFill>
              <a:latin typeface="Arial"/>
              <a:ea typeface="Arial"/>
              <a:cs typeface="Arial"/>
              <a:sym typeface="Arial"/>
            </a:endParaRPr>
          </a:p>
        </p:txBody>
      </p:sp>
      <p:sp>
        <p:nvSpPr>
          <p:cNvPr id="335" name="Google Shape;335;p12"/>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11</a:t>
            </a:r>
            <a:endParaRPr sz="1200" dirty="0">
              <a:solidFill>
                <a:schemeClr val="bg1"/>
              </a:solidFill>
              <a:latin typeface="Arial"/>
              <a:ea typeface="Arial"/>
              <a:cs typeface="Arial"/>
              <a:sym typeface="Arial"/>
            </a:endParaRPr>
          </a:p>
        </p:txBody>
      </p:sp>
      <p:sp>
        <p:nvSpPr>
          <p:cNvPr id="337" name="Google Shape;337;p12"/>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3"/>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See Visual</a:t>
            </a:r>
            <a:endParaRPr sz="1800" dirty="0">
              <a:solidFill>
                <a:schemeClr val="dk1"/>
              </a:solidFill>
              <a:latin typeface="Arial"/>
              <a:ea typeface="Arial"/>
              <a:cs typeface="Arial"/>
              <a:sym typeface="Arial"/>
            </a:endParaRPr>
          </a:p>
        </p:txBody>
      </p:sp>
      <p:sp>
        <p:nvSpPr>
          <p:cNvPr id="354" name="Google Shape;354;p13"/>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t>Two of the following are examples of why it is important to write an emergency plan. Select the two correct responses and click submit.</a:t>
            </a:r>
            <a:endParaRPr sz="1200"/>
          </a:p>
          <a:p>
            <a:pPr marL="0" marR="0" lvl="0" indent="0" algn="ctr" rtl="0">
              <a:spcBef>
                <a:spcPts val="0"/>
              </a:spcBef>
              <a:spcAft>
                <a:spcPts val="0"/>
              </a:spcAft>
              <a:buNone/>
            </a:pPr>
            <a:endParaRPr sz="1200"/>
          </a:p>
          <a:p>
            <a:pPr marL="457200" marR="0" lvl="0" indent="-304800" algn="ctr" rtl="0">
              <a:spcBef>
                <a:spcPts val="0"/>
              </a:spcBef>
              <a:spcAft>
                <a:spcPts val="0"/>
              </a:spcAft>
              <a:buSzPts val="1200"/>
              <a:buAutoNum type="alphaUcPeriod"/>
            </a:pPr>
            <a:r>
              <a:rPr lang="en-US" sz="1200"/>
              <a:t>Generate positive media</a:t>
            </a:r>
            <a:endParaRPr sz="1200"/>
          </a:p>
          <a:p>
            <a:pPr marL="457200" marR="0" lvl="0" indent="-304800" algn="ctr" rtl="0">
              <a:spcBef>
                <a:spcPts val="0"/>
              </a:spcBef>
              <a:spcAft>
                <a:spcPts val="0"/>
              </a:spcAft>
              <a:buSzPts val="1200"/>
              <a:buAutoNum type="alphaUcPeriod"/>
            </a:pPr>
            <a:r>
              <a:rPr lang="en-US" sz="1200">
                <a:highlight>
                  <a:srgbClr val="00FF00"/>
                </a:highlight>
              </a:rPr>
              <a:t>Meet regulatory requirements</a:t>
            </a:r>
            <a:endParaRPr sz="1200">
              <a:highlight>
                <a:srgbClr val="00FF00"/>
              </a:highlight>
            </a:endParaRPr>
          </a:p>
          <a:p>
            <a:pPr marL="457200" marR="0" lvl="0" indent="-304800" algn="ctr" rtl="0">
              <a:spcBef>
                <a:spcPts val="0"/>
              </a:spcBef>
              <a:spcAft>
                <a:spcPts val="0"/>
              </a:spcAft>
              <a:buSzPts val="1200"/>
              <a:buAutoNum type="alphaUcPeriod"/>
            </a:pPr>
            <a:r>
              <a:rPr lang="en-US" sz="1200">
                <a:highlight>
                  <a:srgbClr val="00FF00"/>
                </a:highlight>
              </a:rPr>
              <a:t>Limit liability</a:t>
            </a:r>
            <a:endParaRPr sz="1200"/>
          </a:p>
          <a:p>
            <a:pPr marL="457200" marR="0" lvl="0" indent="-304800" algn="ctr" rtl="0">
              <a:spcBef>
                <a:spcPts val="0"/>
              </a:spcBef>
              <a:spcAft>
                <a:spcPts val="0"/>
              </a:spcAft>
              <a:buSzPts val="1200"/>
              <a:buAutoNum type="alphaUcPeriod"/>
            </a:pPr>
            <a:r>
              <a:rPr lang="en-US" sz="1200"/>
              <a:t>Discover untapped resources</a:t>
            </a:r>
            <a:endParaRPr sz="1200"/>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Feedback for correct: Correct! Meeting regulatory requirements and limiting liability are two examples of why it’s important to write emergency plans.</a:t>
            </a:r>
            <a:endParaRPr sz="1200"/>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Feedback for incorrect: Oops! Meeting regulatory requirements and limiting liability are two </a:t>
            </a:r>
            <a:r>
              <a:rPr lang="en-US" sz="1200">
                <a:solidFill>
                  <a:schemeClr val="dk1"/>
                </a:solidFill>
              </a:rPr>
              <a:t>examples of why it’s important to write emergency plans. They are also used to avoid negative media and conserve limited resources.</a:t>
            </a:r>
            <a:endParaRPr sz="1200"/>
          </a:p>
        </p:txBody>
      </p:sp>
      <p:sp>
        <p:nvSpPr>
          <p:cNvPr id="357" name="Google Shape;357;p13"/>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359" name="Google Shape;359;p13"/>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60" name="Google Shape;360;p13"/>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361" name="Google Shape;361;p13"/>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362" name="Google Shape;362;p13"/>
          <p:cNvSpPr/>
          <p:nvPr/>
        </p:nvSpPr>
        <p:spPr>
          <a:xfrm>
            <a:off x="363519" y="322138"/>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3" name="Google Shape;363;p13"/>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364" name="Google Shape;364;p13"/>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365" name="Google Shape;365;p13"/>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66" name="Google Shape;366;p13"/>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None</a:t>
            </a:r>
            <a:endParaRPr dirty="0"/>
          </a:p>
        </p:txBody>
      </p:sp>
      <p:sp>
        <p:nvSpPr>
          <p:cNvPr id="367" name="Google Shape;367;p13"/>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Multiple select question with 2 correct responses (1 point for each correct response)</a:t>
            </a:r>
            <a:endParaRPr sz="1800">
              <a:solidFill>
                <a:schemeClr val="dk1"/>
              </a:solidFill>
              <a:latin typeface="Arial"/>
              <a:ea typeface="Arial"/>
              <a:cs typeface="Arial"/>
              <a:sym typeface="Arial"/>
            </a:endParaRPr>
          </a:p>
        </p:txBody>
      </p:sp>
      <p:sp>
        <p:nvSpPr>
          <p:cNvPr id="355" name="Google Shape;355;p13"/>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Quiz Question 1</a:t>
            </a:r>
            <a:endParaRPr sz="1200" dirty="0">
              <a:solidFill>
                <a:schemeClr val="bg1"/>
              </a:solidFill>
              <a:latin typeface="Arial"/>
              <a:ea typeface="Arial"/>
              <a:cs typeface="Arial"/>
              <a:sym typeface="Arial"/>
            </a:endParaRPr>
          </a:p>
        </p:txBody>
      </p:sp>
      <p:sp>
        <p:nvSpPr>
          <p:cNvPr id="356" name="Google Shape;356;p13"/>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a:t>
            </a:r>
            <a:r>
              <a:rPr lang="en-US" sz="1200" b="1" dirty="0">
                <a:solidFill>
                  <a:schemeClr val="bg1"/>
                </a:solidFill>
              </a:rPr>
              <a:t>2</a:t>
            </a:r>
            <a:endParaRPr sz="1200" dirty="0">
              <a:solidFill>
                <a:schemeClr val="bg1"/>
              </a:solidFill>
              <a:latin typeface="Arial"/>
              <a:ea typeface="Arial"/>
              <a:cs typeface="Arial"/>
              <a:sym typeface="Arial"/>
            </a:endParaRPr>
          </a:p>
        </p:txBody>
      </p:sp>
      <p:sp>
        <p:nvSpPr>
          <p:cNvPr id="358" name="Google Shape;358;p13"/>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4"/>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See Visual</a:t>
            </a:r>
            <a:endParaRPr sz="1800" dirty="0">
              <a:solidFill>
                <a:schemeClr val="dk1"/>
              </a:solidFill>
              <a:latin typeface="Arial"/>
              <a:ea typeface="Arial"/>
              <a:cs typeface="Arial"/>
              <a:sym typeface="Arial"/>
            </a:endParaRPr>
          </a:p>
        </p:txBody>
      </p:sp>
      <p:sp>
        <p:nvSpPr>
          <p:cNvPr id="374" name="Google Shape;374;p14"/>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t>Sort the 4 sections of an emergency plan correctly and click submit. You will have 2 attempts.</a:t>
            </a: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r>
              <a:rPr lang="en-US" sz="1200" dirty="0"/>
              <a:t>Feedback on correct: Correct! The correct flow is objective, organization, procedures, and testing &amp; revision.</a:t>
            </a: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r>
              <a:rPr lang="en-US" sz="1200" dirty="0"/>
              <a:t>Feedback on first incorrect: Oops! Let’s try again.</a:t>
            </a:r>
            <a:endParaRPr sz="1200" dirty="0"/>
          </a:p>
          <a:p>
            <a:pPr marL="0" marR="0" lvl="0" indent="0" algn="ctr" rtl="0">
              <a:spcBef>
                <a:spcPts val="0"/>
              </a:spcBef>
              <a:spcAft>
                <a:spcPts val="0"/>
              </a:spcAft>
              <a:buNone/>
            </a:pPr>
            <a:endParaRPr sz="1200" dirty="0"/>
          </a:p>
          <a:p>
            <a:pPr marL="0" marR="0" lvl="0" indent="0" algn="ctr" rtl="0">
              <a:spcBef>
                <a:spcPts val="0"/>
              </a:spcBef>
              <a:spcAft>
                <a:spcPts val="0"/>
              </a:spcAft>
              <a:buNone/>
            </a:pPr>
            <a:r>
              <a:rPr lang="en-US" sz="1200" dirty="0"/>
              <a:t>Feedback on second incorrect: Oops! The correct flow is </a:t>
            </a:r>
            <a:r>
              <a:rPr lang="en-US" sz="1200" dirty="0">
                <a:solidFill>
                  <a:schemeClr val="dk1"/>
                </a:solidFill>
              </a:rPr>
              <a:t>objective, organization, procedures, and testing &amp; revision.</a:t>
            </a:r>
            <a:endParaRPr sz="1200" dirty="0"/>
          </a:p>
        </p:txBody>
      </p:sp>
      <p:sp>
        <p:nvSpPr>
          <p:cNvPr id="377" name="Google Shape;377;p14"/>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379" name="Google Shape;379;p14"/>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80" name="Google Shape;380;p14"/>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381" name="Google Shape;381;p14"/>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382" name="Google Shape;382;p14"/>
          <p:cNvSpPr/>
          <p:nvPr/>
        </p:nvSpPr>
        <p:spPr>
          <a:xfrm>
            <a:off x="363519" y="322150"/>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3" name="Google Shape;383;p14"/>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384" name="Google Shape;384;p14"/>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385" name="Google Shape;385;p14"/>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386" name="Google Shape;386;p14"/>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None</a:t>
            </a:r>
            <a:endParaRPr dirty="0"/>
          </a:p>
        </p:txBody>
      </p:sp>
      <p:sp>
        <p:nvSpPr>
          <p:cNvPr id="387" name="Google Shape;387;p14"/>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Sorting question, user has 2 attempts to sort correctly</a:t>
            </a:r>
            <a:endParaRPr sz="1800">
              <a:solidFill>
                <a:schemeClr val="dk1"/>
              </a:solidFill>
              <a:latin typeface="Arial"/>
              <a:ea typeface="Arial"/>
              <a:cs typeface="Arial"/>
              <a:sym typeface="Arial"/>
            </a:endParaRPr>
          </a:p>
        </p:txBody>
      </p:sp>
      <p:sp>
        <p:nvSpPr>
          <p:cNvPr id="388" name="Google Shape;388;p14"/>
          <p:cNvSpPr/>
          <p:nvPr/>
        </p:nvSpPr>
        <p:spPr>
          <a:xfrm>
            <a:off x="424500" y="1886675"/>
            <a:ext cx="1386600" cy="3867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Procedures</a:t>
            </a:r>
            <a:endParaRPr dirty="0"/>
          </a:p>
        </p:txBody>
      </p:sp>
      <p:sp>
        <p:nvSpPr>
          <p:cNvPr id="389" name="Google Shape;389;p14"/>
          <p:cNvSpPr txBox="1"/>
          <p:nvPr/>
        </p:nvSpPr>
        <p:spPr>
          <a:xfrm>
            <a:off x="6227774" y="1069050"/>
            <a:ext cx="20574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highlight>
                  <a:srgbClr val="00FF00"/>
                </a:highlight>
              </a:rPr>
              <a:t>1. Objective</a:t>
            </a:r>
            <a:endParaRPr dirty="0">
              <a:highlight>
                <a:srgbClr val="00FF00"/>
              </a:highlight>
            </a:endParaRPr>
          </a:p>
          <a:p>
            <a:pPr marL="0" lvl="0" indent="0" algn="l" rtl="0">
              <a:spcBef>
                <a:spcPts val="0"/>
              </a:spcBef>
              <a:spcAft>
                <a:spcPts val="0"/>
              </a:spcAft>
              <a:buNone/>
            </a:pPr>
            <a:endParaRPr dirty="0">
              <a:highlight>
                <a:srgbClr val="00FF00"/>
              </a:highlight>
            </a:endParaRPr>
          </a:p>
          <a:p>
            <a:pPr marL="0" lvl="0" indent="0" algn="l" rtl="0">
              <a:spcBef>
                <a:spcPts val="0"/>
              </a:spcBef>
              <a:spcAft>
                <a:spcPts val="0"/>
              </a:spcAft>
              <a:buNone/>
            </a:pPr>
            <a:r>
              <a:rPr lang="en-US" dirty="0">
                <a:highlight>
                  <a:srgbClr val="00FF00"/>
                </a:highlight>
              </a:rPr>
              <a:t>2. Organization</a:t>
            </a:r>
            <a:endParaRPr dirty="0">
              <a:highlight>
                <a:srgbClr val="00FF00"/>
              </a:highlight>
            </a:endParaRPr>
          </a:p>
          <a:p>
            <a:pPr marL="0" lvl="0" indent="0" algn="l" rtl="0">
              <a:spcBef>
                <a:spcPts val="0"/>
              </a:spcBef>
              <a:spcAft>
                <a:spcPts val="0"/>
              </a:spcAft>
              <a:buNone/>
            </a:pPr>
            <a:endParaRPr dirty="0">
              <a:highlight>
                <a:srgbClr val="00FF00"/>
              </a:highlight>
            </a:endParaRPr>
          </a:p>
          <a:p>
            <a:pPr marL="0" lvl="0" indent="0" algn="l" rtl="0">
              <a:spcBef>
                <a:spcPts val="0"/>
              </a:spcBef>
              <a:spcAft>
                <a:spcPts val="0"/>
              </a:spcAft>
              <a:buNone/>
            </a:pPr>
            <a:r>
              <a:rPr lang="en-US" dirty="0">
                <a:highlight>
                  <a:srgbClr val="00FF00"/>
                </a:highlight>
              </a:rPr>
              <a:t>3. Procedures</a:t>
            </a:r>
            <a:endParaRPr dirty="0">
              <a:highlight>
                <a:srgbClr val="00FF00"/>
              </a:highlight>
            </a:endParaRPr>
          </a:p>
          <a:p>
            <a:pPr marL="0" lvl="0" indent="0" algn="l" rtl="0">
              <a:spcBef>
                <a:spcPts val="0"/>
              </a:spcBef>
              <a:spcAft>
                <a:spcPts val="0"/>
              </a:spcAft>
              <a:buNone/>
            </a:pPr>
            <a:endParaRPr dirty="0">
              <a:highlight>
                <a:srgbClr val="00FF00"/>
              </a:highlight>
            </a:endParaRPr>
          </a:p>
          <a:p>
            <a:r>
              <a:rPr lang="en-US" dirty="0">
                <a:highlight>
                  <a:srgbClr val="00FF00"/>
                </a:highlight>
              </a:rPr>
              <a:t>4. Testing &amp; Revision</a:t>
            </a:r>
          </a:p>
        </p:txBody>
      </p:sp>
      <p:sp>
        <p:nvSpPr>
          <p:cNvPr id="390" name="Google Shape;390;p14"/>
          <p:cNvSpPr/>
          <p:nvPr/>
        </p:nvSpPr>
        <p:spPr>
          <a:xfrm>
            <a:off x="1892100" y="1886676"/>
            <a:ext cx="1386600" cy="3867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Objective</a:t>
            </a:r>
            <a:endParaRPr dirty="0"/>
          </a:p>
        </p:txBody>
      </p:sp>
      <p:sp>
        <p:nvSpPr>
          <p:cNvPr id="391" name="Google Shape;391;p14"/>
          <p:cNvSpPr/>
          <p:nvPr/>
        </p:nvSpPr>
        <p:spPr>
          <a:xfrm>
            <a:off x="3359675" y="1886675"/>
            <a:ext cx="1386600" cy="3867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Testing &amp; Revision</a:t>
            </a:r>
            <a:endParaRPr dirty="0"/>
          </a:p>
        </p:txBody>
      </p:sp>
      <p:sp>
        <p:nvSpPr>
          <p:cNvPr id="392" name="Google Shape;392;p14"/>
          <p:cNvSpPr/>
          <p:nvPr/>
        </p:nvSpPr>
        <p:spPr>
          <a:xfrm>
            <a:off x="4827250" y="1886675"/>
            <a:ext cx="1386600" cy="3867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Organization</a:t>
            </a:r>
            <a:endParaRPr dirty="0"/>
          </a:p>
        </p:txBody>
      </p:sp>
      <p:sp>
        <p:nvSpPr>
          <p:cNvPr id="375" name="Google Shape;375;p14"/>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Quiz Question 2</a:t>
            </a:r>
            <a:endParaRPr sz="1200" dirty="0">
              <a:solidFill>
                <a:schemeClr val="bg1"/>
              </a:solidFill>
              <a:latin typeface="Arial"/>
              <a:ea typeface="Arial"/>
              <a:cs typeface="Arial"/>
              <a:sym typeface="Arial"/>
            </a:endParaRPr>
          </a:p>
        </p:txBody>
      </p:sp>
      <p:sp>
        <p:nvSpPr>
          <p:cNvPr id="376" name="Google Shape;376;p14"/>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a:t>
            </a:r>
            <a:r>
              <a:rPr lang="en-US" sz="1200" b="1" dirty="0">
                <a:solidFill>
                  <a:schemeClr val="bg1"/>
                </a:solidFill>
              </a:rPr>
              <a:t>3</a:t>
            </a:r>
            <a:endParaRPr sz="1200" dirty="0">
              <a:solidFill>
                <a:schemeClr val="bg1"/>
              </a:solidFill>
              <a:latin typeface="Arial"/>
              <a:ea typeface="Arial"/>
              <a:cs typeface="Arial"/>
              <a:sym typeface="Arial"/>
            </a:endParaRPr>
          </a:p>
        </p:txBody>
      </p:sp>
      <p:sp>
        <p:nvSpPr>
          <p:cNvPr id="378" name="Google Shape;378;p14"/>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See Visual</a:t>
            </a:r>
            <a:endParaRPr sz="1800" dirty="0">
              <a:solidFill>
                <a:schemeClr val="dk1"/>
              </a:solidFill>
              <a:latin typeface="Arial"/>
              <a:ea typeface="Arial"/>
              <a:cs typeface="Arial"/>
              <a:sym typeface="Arial"/>
            </a:endParaRPr>
          </a:p>
        </p:txBody>
      </p:sp>
      <p:sp>
        <p:nvSpPr>
          <p:cNvPr id="399" name="Google Shape;399;p15"/>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t>Read the excerpt below. Select the section of the plan and click submit.</a:t>
            </a:r>
            <a:endParaRPr sz="1200"/>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In the case of fire, smoke alarms will go off. Using the established evacuation procedures, employees should evacuate to the emergency meeting location. Evacuation Coordinator should take headcount and note any missing parties. Once authorities arrive, provide this information to them.</a:t>
            </a:r>
            <a:endParaRPr sz="1200"/>
          </a:p>
          <a:p>
            <a:pPr marL="0" marR="0" lvl="0" indent="0" algn="ctr" rtl="0">
              <a:spcBef>
                <a:spcPts val="0"/>
              </a:spcBef>
              <a:spcAft>
                <a:spcPts val="0"/>
              </a:spcAft>
              <a:buNone/>
            </a:pPr>
            <a:endParaRPr sz="1200"/>
          </a:p>
          <a:p>
            <a:pPr marL="457200" marR="0" lvl="0" indent="-304800" algn="ctr" rtl="0">
              <a:spcBef>
                <a:spcPts val="0"/>
              </a:spcBef>
              <a:spcAft>
                <a:spcPts val="0"/>
              </a:spcAft>
              <a:buSzPts val="1200"/>
              <a:buAutoNum type="alphaUcPeriod"/>
            </a:pPr>
            <a:r>
              <a:rPr lang="en-US" sz="1200"/>
              <a:t>Objective</a:t>
            </a:r>
            <a:endParaRPr sz="1200"/>
          </a:p>
          <a:p>
            <a:pPr marL="457200" marR="0" lvl="0" indent="-304800" algn="ctr" rtl="0">
              <a:spcBef>
                <a:spcPts val="0"/>
              </a:spcBef>
              <a:spcAft>
                <a:spcPts val="0"/>
              </a:spcAft>
              <a:buSzPts val="1200"/>
              <a:buAutoNum type="alphaUcPeriod"/>
            </a:pPr>
            <a:r>
              <a:rPr lang="en-US" sz="1200"/>
              <a:t>Organization</a:t>
            </a:r>
            <a:endParaRPr sz="1200"/>
          </a:p>
          <a:p>
            <a:pPr marL="457200" marR="0" lvl="0" indent="-304800" algn="ctr" rtl="0">
              <a:spcBef>
                <a:spcPts val="0"/>
              </a:spcBef>
              <a:spcAft>
                <a:spcPts val="0"/>
              </a:spcAft>
              <a:buSzPts val="1200"/>
              <a:buAutoNum type="alphaUcPeriod"/>
            </a:pPr>
            <a:r>
              <a:rPr lang="en-US" sz="1200">
                <a:highlight>
                  <a:srgbClr val="00FF00"/>
                </a:highlight>
              </a:rPr>
              <a:t>Procedures</a:t>
            </a:r>
            <a:endParaRPr sz="1200">
              <a:highlight>
                <a:srgbClr val="00FF00"/>
              </a:highlight>
            </a:endParaRPr>
          </a:p>
          <a:p>
            <a:pPr marL="457200" marR="0" lvl="0" indent="-304800" algn="ctr" rtl="0">
              <a:spcBef>
                <a:spcPts val="0"/>
              </a:spcBef>
              <a:spcAft>
                <a:spcPts val="0"/>
              </a:spcAft>
              <a:buSzPts val="1200"/>
              <a:buAutoNum type="alphaUcPeriod"/>
            </a:pPr>
            <a:r>
              <a:rPr lang="en-US" sz="1200"/>
              <a:t>Testing &amp; Revision</a:t>
            </a:r>
            <a:endParaRPr sz="1200"/>
          </a:p>
          <a:p>
            <a:pPr marL="0" marR="0" lvl="0" indent="0" algn="ctr" rtl="0">
              <a:spcBef>
                <a:spcPts val="0"/>
              </a:spcBef>
              <a:spcAft>
                <a:spcPts val="0"/>
              </a:spcAft>
              <a:buNone/>
            </a:pPr>
            <a:endParaRPr sz="1200"/>
          </a:p>
        </p:txBody>
      </p:sp>
      <p:sp>
        <p:nvSpPr>
          <p:cNvPr id="402" name="Google Shape;402;p15"/>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404" name="Google Shape;404;p15"/>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05" name="Google Shape;405;p15"/>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406" name="Google Shape;406;p15"/>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407" name="Google Shape;407;p15"/>
          <p:cNvSpPr/>
          <p:nvPr/>
        </p:nvSpPr>
        <p:spPr>
          <a:xfrm>
            <a:off x="373031" y="322138"/>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08" name="Google Shape;408;p15"/>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409" name="Google Shape;409;p15"/>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410" name="Google Shape;410;p15"/>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11" name="Google Shape;411;p15"/>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None</a:t>
            </a:r>
            <a:endParaRPr dirty="0"/>
          </a:p>
        </p:txBody>
      </p:sp>
      <p:sp>
        <p:nvSpPr>
          <p:cNvPr id="412" name="Google Shape;412;p15"/>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Single choice question</a:t>
            </a:r>
            <a:endParaRPr sz="1800">
              <a:solidFill>
                <a:schemeClr val="dk1"/>
              </a:solidFill>
              <a:latin typeface="Arial"/>
              <a:ea typeface="Arial"/>
              <a:cs typeface="Arial"/>
              <a:sym typeface="Arial"/>
            </a:endParaRPr>
          </a:p>
        </p:txBody>
      </p:sp>
      <p:sp>
        <p:nvSpPr>
          <p:cNvPr id="400" name="Google Shape;400;p15"/>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Quiz Question 3</a:t>
            </a:r>
            <a:endParaRPr sz="1200" dirty="0">
              <a:solidFill>
                <a:schemeClr val="bg1"/>
              </a:solidFill>
              <a:latin typeface="Arial"/>
              <a:ea typeface="Arial"/>
              <a:cs typeface="Arial"/>
              <a:sym typeface="Arial"/>
            </a:endParaRPr>
          </a:p>
        </p:txBody>
      </p:sp>
      <p:sp>
        <p:nvSpPr>
          <p:cNvPr id="401" name="Google Shape;401;p15"/>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a:t>
            </a:r>
            <a:r>
              <a:rPr lang="en-US" sz="1200" b="1" dirty="0">
                <a:solidFill>
                  <a:schemeClr val="bg1"/>
                </a:solidFill>
              </a:rPr>
              <a:t>4</a:t>
            </a:r>
            <a:endParaRPr sz="1200" dirty="0">
              <a:solidFill>
                <a:schemeClr val="bg1"/>
              </a:solidFill>
              <a:latin typeface="Arial"/>
              <a:ea typeface="Arial"/>
              <a:cs typeface="Arial"/>
              <a:sym typeface="Arial"/>
            </a:endParaRPr>
          </a:p>
        </p:txBody>
      </p:sp>
      <p:sp>
        <p:nvSpPr>
          <p:cNvPr id="403" name="Google Shape;403;p15"/>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6"/>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See Visual</a:t>
            </a:r>
            <a:endParaRPr sz="1800" dirty="0">
              <a:solidFill>
                <a:schemeClr val="dk1"/>
              </a:solidFill>
              <a:latin typeface="Arial"/>
              <a:ea typeface="Arial"/>
              <a:cs typeface="Arial"/>
              <a:sym typeface="Arial"/>
            </a:endParaRPr>
          </a:p>
        </p:txBody>
      </p:sp>
      <p:sp>
        <p:nvSpPr>
          <p:cNvPr id="419" name="Google Shape;419;p16"/>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422" name="Google Shape;422;p16"/>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424" name="Google Shape;424;p16"/>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25" name="Google Shape;425;p16"/>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426" name="Google Shape;426;p16"/>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427" name="Google Shape;427;p16"/>
          <p:cNvSpPr/>
          <p:nvPr/>
        </p:nvSpPr>
        <p:spPr>
          <a:xfrm>
            <a:off x="373031" y="322150"/>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28" name="Google Shape;428;p16"/>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429" name="Google Shape;429;p16"/>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430" name="Google Shape;430;p16"/>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31" name="Google Shape;431;p16"/>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None</a:t>
            </a:r>
            <a:endParaRPr dirty="0"/>
          </a:p>
        </p:txBody>
      </p:sp>
      <p:sp>
        <p:nvSpPr>
          <p:cNvPr id="432" name="Google Shape;432;p16"/>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Fill in the blank, 2 points one point for each</a:t>
            </a:r>
            <a:endParaRPr sz="1800">
              <a:solidFill>
                <a:schemeClr val="dk1"/>
              </a:solidFill>
              <a:latin typeface="Arial"/>
              <a:ea typeface="Arial"/>
              <a:cs typeface="Arial"/>
              <a:sym typeface="Arial"/>
            </a:endParaRPr>
          </a:p>
        </p:txBody>
      </p:sp>
      <p:sp>
        <p:nvSpPr>
          <p:cNvPr id="433" name="Google Shape;433;p16"/>
          <p:cNvSpPr/>
          <p:nvPr/>
        </p:nvSpPr>
        <p:spPr>
          <a:xfrm>
            <a:off x="1688500" y="1051600"/>
            <a:ext cx="4495800" cy="306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4" name="Google Shape;434;p16"/>
          <p:cNvCxnSpPr/>
          <p:nvPr/>
        </p:nvCxnSpPr>
        <p:spPr>
          <a:xfrm rot="10800000" flipH="1">
            <a:off x="2596966" y="3247832"/>
            <a:ext cx="2725500" cy="9300"/>
          </a:xfrm>
          <a:prstGeom prst="straightConnector1">
            <a:avLst/>
          </a:prstGeom>
          <a:noFill/>
          <a:ln w="9525" cap="flat" cmpd="sng">
            <a:solidFill>
              <a:schemeClr val="dk2"/>
            </a:solidFill>
            <a:prstDash val="solid"/>
            <a:round/>
            <a:headEnd type="none" w="med" len="med"/>
            <a:tailEnd type="triangle" w="med" len="med"/>
          </a:ln>
        </p:spPr>
      </p:cxnSp>
      <p:cxnSp>
        <p:nvCxnSpPr>
          <p:cNvPr id="435" name="Google Shape;435;p16"/>
          <p:cNvCxnSpPr/>
          <p:nvPr/>
        </p:nvCxnSpPr>
        <p:spPr>
          <a:xfrm rot="10800000">
            <a:off x="2596966" y="1509312"/>
            <a:ext cx="0" cy="1747800"/>
          </a:xfrm>
          <a:prstGeom prst="straightConnector1">
            <a:avLst/>
          </a:prstGeom>
          <a:noFill/>
          <a:ln w="9525" cap="flat" cmpd="sng">
            <a:solidFill>
              <a:schemeClr val="dk2"/>
            </a:solidFill>
            <a:prstDash val="solid"/>
            <a:round/>
            <a:headEnd type="none" w="med" len="med"/>
            <a:tailEnd type="triangle" w="med" len="med"/>
          </a:ln>
        </p:spPr>
      </p:cxnSp>
      <p:cxnSp>
        <p:nvCxnSpPr>
          <p:cNvPr id="436" name="Google Shape;436;p16"/>
          <p:cNvCxnSpPr/>
          <p:nvPr/>
        </p:nvCxnSpPr>
        <p:spPr>
          <a:xfrm rot="10800000">
            <a:off x="3924674" y="1701587"/>
            <a:ext cx="0" cy="154590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16"/>
          <p:cNvCxnSpPr/>
          <p:nvPr/>
        </p:nvCxnSpPr>
        <p:spPr>
          <a:xfrm rot="10800000" flipH="1">
            <a:off x="2643553" y="2351094"/>
            <a:ext cx="2608800" cy="22500"/>
          </a:xfrm>
          <a:prstGeom prst="straightConnector1">
            <a:avLst/>
          </a:prstGeom>
          <a:noFill/>
          <a:ln w="9525" cap="flat" cmpd="sng">
            <a:solidFill>
              <a:schemeClr val="dk2"/>
            </a:solidFill>
            <a:prstDash val="solid"/>
            <a:round/>
            <a:headEnd type="none" w="med" len="med"/>
            <a:tailEnd type="none" w="med" len="med"/>
          </a:ln>
        </p:spPr>
      </p:cxnSp>
      <p:sp>
        <p:nvSpPr>
          <p:cNvPr id="438" name="Google Shape;438;p16"/>
          <p:cNvSpPr txBox="1"/>
          <p:nvPr/>
        </p:nvSpPr>
        <p:spPr>
          <a:xfrm>
            <a:off x="428625" y="2328875"/>
            <a:ext cx="108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highlight>
                  <a:srgbClr val="00FF00"/>
                </a:highlight>
              </a:rPr>
              <a:t>Likelihood</a:t>
            </a:r>
            <a:endParaRPr>
              <a:highlight>
                <a:srgbClr val="00FF00"/>
              </a:highlight>
            </a:endParaRPr>
          </a:p>
        </p:txBody>
      </p:sp>
      <p:sp>
        <p:nvSpPr>
          <p:cNvPr id="439" name="Google Shape;439;p16"/>
          <p:cNvSpPr txBox="1"/>
          <p:nvPr/>
        </p:nvSpPr>
        <p:spPr>
          <a:xfrm>
            <a:off x="3458400" y="4071650"/>
            <a:ext cx="108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highlight>
                  <a:srgbClr val="00FF00"/>
                </a:highlight>
              </a:rPr>
              <a:t>Impact</a:t>
            </a:r>
            <a:endParaRPr>
              <a:highlight>
                <a:srgbClr val="00FF00"/>
              </a:highlight>
            </a:endParaRPr>
          </a:p>
        </p:txBody>
      </p:sp>
      <p:sp>
        <p:nvSpPr>
          <p:cNvPr id="440" name="Google Shape;440;p16"/>
          <p:cNvSpPr txBox="1"/>
          <p:nvPr/>
        </p:nvSpPr>
        <p:spPr>
          <a:xfrm>
            <a:off x="1028700" y="696275"/>
            <a:ext cx="822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Fill in the blanks for what each axis on a Risk Matrix stands for and click submit.</a:t>
            </a:r>
            <a:endParaRPr/>
          </a:p>
        </p:txBody>
      </p:sp>
      <p:sp>
        <p:nvSpPr>
          <p:cNvPr id="420" name="Google Shape;420;p16"/>
          <p:cNvSpPr txBox="1"/>
          <p:nvPr/>
        </p:nvSpPr>
        <p:spPr>
          <a:xfrm>
            <a:off x="363517" y="323273"/>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Quiz Question 4</a:t>
            </a:r>
            <a:endParaRPr sz="1200" dirty="0">
              <a:solidFill>
                <a:schemeClr val="bg1"/>
              </a:solidFill>
              <a:latin typeface="Arial"/>
              <a:ea typeface="Arial"/>
              <a:cs typeface="Arial"/>
              <a:sym typeface="Arial"/>
            </a:endParaRPr>
          </a:p>
        </p:txBody>
      </p:sp>
      <p:sp>
        <p:nvSpPr>
          <p:cNvPr id="421" name="Google Shape;421;p16"/>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a:t>
            </a:r>
            <a:r>
              <a:rPr lang="en-US" sz="1200" b="1" dirty="0">
                <a:solidFill>
                  <a:schemeClr val="bg1"/>
                </a:solidFill>
              </a:rPr>
              <a:t>5</a:t>
            </a:r>
            <a:endParaRPr sz="1200" dirty="0">
              <a:solidFill>
                <a:schemeClr val="bg1"/>
              </a:solidFill>
              <a:latin typeface="Arial"/>
              <a:ea typeface="Arial"/>
              <a:cs typeface="Arial"/>
              <a:sym typeface="Arial"/>
            </a:endParaRPr>
          </a:p>
        </p:txBody>
      </p:sp>
      <p:sp>
        <p:nvSpPr>
          <p:cNvPr id="423" name="Google Shape;423;p16"/>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7"/>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N/A</a:t>
            </a:r>
            <a:endParaRPr sz="1800" dirty="0">
              <a:solidFill>
                <a:schemeClr val="dk1"/>
              </a:solidFill>
              <a:latin typeface="Arial"/>
              <a:ea typeface="Arial"/>
              <a:cs typeface="Arial"/>
              <a:sym typeface="Arial"/>
            </a:endParaRPr>
          </a:p>
        </p:txBody>
      </p:sp>
      <p:sp>
        <p:nvSpPr>
          <p:cNvPr id="447" name="Google Shape;447;p17"/>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t>Review this scenario: Company XYZ is creating an emergency plan. They must comply with data protection laws or face serious penalties, and the likelihood of a breach is increasing. They are also located in an area of the world where natural disasters are likely, but the damages tend to be minor. Based on this information, which situation more urgently requires an emergency plan?</a:t>
            </a:r>
            <a:endParaRPr sz="1200"/>
          </a:p>
          <a:p>
            <a:pPr marL="0" marR="0" lvl="0" indent="0" algn="ctr" rtl="0">
              <a:spcBef>
                <a:spcPts val="0"/>
              </a:spcBef>
              <a:spcAft>
                <a:spcPts val="0"/>
              </a:spcAft>
              <a:buNone/>
            </a:pPr>
            <a:endParaRPr sz="1200"/>
          </a:p>
          <a:p>
            <a:pPr marL="457200" marR="0" lvl="0" indent="-304800" algn="ctr" rtl="0">
              <a:spcBef>
                <a:spcPts val="0"/>
              </a:spcBef>
              <a:spcAft>
                <a:spcPts val="0"/>
              </a:spcAft>
              <a:buSzPts val="1200"/>
              <a:buAutoNum type="alphaUcPeriod"/>
            </a:pPr>
            <a:r>
              <a:rPr lang="en-US" sz="1200">
                <a:highlight>
                  <a:srgbClr val="00FF00"/>
                </a:highlight>
              </a:rPr>
              <a:t>Technology Situations</a:t>
            </a:r>
            <a:endParaRPr sz="1200">
              <a:highlight>
                <a:srgbClr val="00FF00"/>
              </a:highlight>
            </a:endParaRPr>
          </a:p>
          <a:p>
            <a:pPr marL="457200" marR="0" lvl="0" indent="-304800" algn="ctr" rtl="0">
              <a:spcBef>
                <a:spcPts val="0"/>
              </a:spcBef>
              <a:spcAft>
                <a:spcPts val="0"/>
              </a:spcAft>
              <a:buSzPts val="1200"/>
              <a:buAutoNum type="alphaUcPeriod"/>
            </a:pPr>
            <a:r>
              <a:rPr lang="en-US" sz="1200"/>
              <a:t>Natural Disasters</a:t>
            </a:r>
            <a:endParaRPr sz="1200"/>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Feedback for Correct: That’s right! Technology Situations are high likelihood and high impact, so that plan should be developed first.</a:t>
            </a:r>
            <a:endParaRPr sz="1200"/>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Feedback for Incorrect: Oops! While Natural Disasters have a high likelihood, they also have a minor impact. </a:t>
            </a:r>
            <a:r>
              <a:rPr lang="en-US" sz="1200">
                <a:solidFill>
                  <a:schemeClr val="dk1"/>
                </a:solidFill>
              </a:rPr>
              <a:t>Technology Situations are high likelihood and high impact, so that plan should be developed first.</a:t>
            </a:r>
            <a:r>
              <a:rPr lang="en-US" sz="1200"/>
              <a:t> </a:t>
            </a:r>
            <a:endParaRPr sz="1200"/>
          </a:p>
        </p:txBody>
      </p:sp>
      <p:sp>
        <p:nvSpPr>
          <p:cNvPr id="450" name="Google Shape;450;p17"/>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452" name="Google Shape;452;p17"/>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53" name="Google Shape;453;p17"/>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454" name="Google Shape;454;p17"/>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455" name="Google Shape;455;p17"/>
          <p:cNvSpPr/>
          <p:nvPr/>
        </p:nvSpPr>
        <p:spPr>
          <a:xfrm>
            <a:off x="363531" y="322150"/>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56" name="Google Shape;456;p17"/>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457" name="Google Shape;457;p17"/>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458" name="Google Shape;458;p17"/>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59" name="Google Shape;459;p17"/>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None</a:t>
            </a:r>
            <a:endParaRPr sz="1200" dirty="0"/>
          </a:p>
        </p:txBody>
      </p:sp>
      <p:sp>
        <p:nvSpPr>
          <p:cNvPr id="460" name="Google Shape;460;p17"/>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Single response question</a:t>
            </a:r>
            <a:endParaRPr sz="1800" dirty="0">
              <a:solidFill>
                <a:schemeClr val="dk1"/>
              </a:solidFill>
              <a:latin typeface="Arial"/>
              <a:ea typeface="Arial"/>
              <a:cs typeface="Arial"/>
              <a:sym typeface="Arial"/>
            </a:endParaRPr>
          </a:p>
        </p:txBody>
      </p:sp>
      <p:sp>
        <p:nvSpPr>
          <p:cNvPr id="448" name="Google Shape;448;p17"/>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Lesson Title: Quiz Question 5</a:t>
            </a:r>
            <a:endParaRPr sz="1200">
              <a:solidFill>
                <a:schemeClr val="bg1"/>
              </a:solidFill>
              <a:latin typeface="Arial"/>
              <a:ea typeface="Arial"/>
              <a:cs typeface="Arial"/>
              <a:sym typeface="Arial"/>
            </a:endParaRPr>
          </a:p>
        </p:txBody>
      </p:sp>
      <p:sp>
        <p:nvSpPr>
          <p:cNvPr id="449" name="Google Shape;449;p17"/>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Slide ID: 1</a:t>
            </a:r>
            <a:r>
              <a:rPr lang="en-US" sz="1200" b="1">
                <a:solidFill>
                  <a:schemeClr val="bg1"/>
                </a:solidFill>
              </a:rPr>
              <a:t>6</a:t>
            </a:r>
            <a:endParaRPr sz="1200">
              <a:solidFill>
                <a:schemeClr val="bg1"/>
              </a:solidFill>
              <a:latin typeface="Arial"/>
              <a:ea typeface="Arial"/>
              <a:cs typeface="Arial"/>
              <a:sym typeface="Arial"/>
            </a:endParaRPr>
          </a:p>
        </p:txBody>
      </p:sp>
      <p:sp>
        <p:nvSpPr>
          <p:cNvPr id="451" name="Google Shape;451;p17"/>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b82d77f888_0_45"/>
          <p:cNvSpPr txBox="1"/>
          <p:nvPr/>
        </p:nvSpPr>
        <p:spPr>
          <a:xfrm>
            <a:off x="8333590" y="2762250"/>
            <a:ext cx="3383700" cy="1657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See Visual</a:t>
            </a:r>
            <a:endParaRPr sz="1800" dirty="0">
              <a:solidFill>
                <a:schemeClr val="dk1"/>
              </a:solidFill>
              <a:latin typeface="Arial"/>
              <a:ea typeface="Arial"/>
              <a:cs typeface="Arial"/>
              <a:sym typeface="Arial"/>
            </a:endParaRPr>
          </a:p>
        </p:txBody>
      </p:sp>
      <p:sp>
        <p:nvSpPr>
          <p:cNvPr id="467" name="Google Shape;467;gb82d77f888_0_45"/>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t>Success Message: Congratulations! You’ve passed!</a:t>
            </a:r>
            <a:endParaRPr sz="1200"/>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Failure Message: Try again! Click the Review button to go over your answers or click Retry to retake the quiz.</a:t>
            </a:r>
            <a:endParaRPr sz="1200"/>
          </a:p>
        </p:txBody>
      </p:sp>
      <p:sp>
        <p:nvSpPr>
          <p:cNvPr id="470" name="Google Shape;470;gb82d77f888_0_45"/>
          <p:cNvSpPr/>
          <p:nvPr/>
        </p:nvSpPr>
        <p:spPr>
          <a:xfrm>
            <a:off x="8333589" y="2485681"/>
            <a:ext cx="3383700" cy="276600"/>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472" name="Google Shape;472;gb82d77f888_0_45"/>
          <p:cNvSpPr/>
          <p:nvPr/>
        </p:nvSpPr>
        <p:spPr>
          <a:xfrm>
            <a:off x="373058" y="5657021"/>
            <a:ext cx="11353800" cy="947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73" name="Google Shape;473;gb82d77f888_0_45"/>
          <p:cNvSpPr txBox="1"/>
          <p:nvPr/>
        </p:nvSpPr>
        <p:spPr>
          <a:xfrm>
            <a:off x="373058" y="5690262"/>
            <a:ext cx="11335500" cy="91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474" name="Google Shape;474;gb82d77f888_0_45"/>
          <p:cNvSpPr txBox="1"/>
          <p:nvPr/>
        </p:nvSpPr>
        <p:spPr>
          <a:xfrm>
            <a:off x="1752600" y="6611938"/>
            <a:ext cx="4495800" cy="24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475" name="Google Shape;475;gb82d77f888_0_45"/>
          <p:cNvSpPr/>
          <p:nvPr/>
        </p:nvSpPr>
        <p:spPr>
          <a:xfrm>
            <a:off x="373044" y="322138"/>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76" name="Google Shape;476;gb82d77f888_0_45"/>
          <p:cNvCxnSpPr/>
          <p:nvPr/>
        </p:nvCxnSpPr>
        <p:spPr>
          <a:xfrm rot="10800000">
            <a:off x="6095999" y="304735"/>
            <a:ext cx="0" cy="330900"/>
          </a:xfrm>
          <a:prstGeom prst="straightConnector1">
            <a:avLst/>
          </a:prstGeom>
          <a:noFill/>
          <a:ln w="9525" cap="flat" cmpd="sng">
            <a:solidFill>
              <a:srgbClr val="000000"/>
            </a:solidFill>
            <a:prstDash val="solid"/>
            <a:round/>
            <a:headEnd type="none" w="med" len="med"/>
            <a:tailEnd type="none" w="med" len="med"/>
          </a:ln>
        </p:spPr>
      </p:cxnSp>
      <p:sp>
        <p:nvSpPr>
          <p:cNvPr id="477" name="Google Shape;477;gb82d77f888_0_45"/>
          <p:cNvSpPr txBox="1"/>
          <p:nvPr/>
        </p:nvSpPr>
        <p:spPr>
          <a:xfrm>
            <a:off x="354806" y="696277"/>
            <a:ext cx="1084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478" name="Google Shape;478;gb82d77f888_0_45"/>
          <p:cNvSpPr/>
          <p:nvPr/>
        </p:nvSpPr>
        <p:spPr>
          <a:xfrm>
            <a:off x="363538" y="4505325"/>
            <a:ext cx="11353800" cy="10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79" name="Google Shape;479;gb82d77f888_0_45"/>
          <p:cNvSpPr txBox="1"/>
          <p:nvPr/>
        </p:nvSpPr>
        <p:spPr>
          <a:xfrm>
            <a:off x="354806" y="4520054"/>
            <a:ext cx="11303700" cy="105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None</a:t>
            </a:r>
            <a:endParaRPr dirty="0"/>
          </a:p>
        </p:txBody>
      </p:sp>
      <p:sp>
        <p:nvSpPr>
          <p:cNvPr id="480" name="Google Shape;480;gb82d77f888_0_45"/>
          <p:cNvSpPr txBox="1"/>
          <p:nvPr/>
        </p:nvSpPr>
        <p:spPr>
          <a:xfrm>
            <a:off x="8333590" y="638175"/>
            <a:ext cx="3383700" cy="180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rPr>
              <a:t>Success: user will click next to move forward</a:t>
            </a:r>
            <a:endParaRPr sz="1600">
              <a:solidFill>
                <a:schemeClr val="dk1"/>
              </a:solidFill>
            </a:endParaRPr>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US" sz="1600">
                <a:solidFill>
                  <a:schemeClr val="dk1"/>
                </a:solidFill>
              </a:rPr>
              <a:t>Failure: user can click Review button to see response comparison and Retry button to retake the quiz</a:t>
            </a:r>
            <a:endParaRPr sz="1600">
              <a:solidFill>
                <a:schemeClr val="dk1"/>
              </a:solidFill>
            </a:endParaRPr>
          </a:p>
        </p:txBody>
      </p:sp>
      <p:sp>
        <p:nvSpPr>
          <p:cNvPr id="468" name="Google Shape;468;gb82d77f888_0_45"/>
          <p:cNvSpPr txBox="1"/>
          <p:nvPr/>
        </p:nvSpPr>
        <p:spPr>
          <a:xfrm>
            <a:off x="363517" y="342127"/>
            <a:ext cx="5656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Lesson Title: Quiz </a:t>
            </a:r>
            <a:r>
              <a:rPr lang="en-US" sz="1200" b="1">
                <a:solidFill>
                  <a:schemeClr val="bg1"/>
                </a:solidFill>
              </a:rPr>
              <a:t>Results</a:t>
            </a:r>
            <a:endParaRPr sz="1200">
              <a:solidFill>
                <a:schemeClr val="bg1"/>
              </a:solidFill>
              <a:latin typeface="Arial"/>
              <a:ea typeface="Arial"/>
              <a:cs typeface="Arial"/>
              <a:sym typeface="Arial"/>
            </a:endParaRPr>
          </a:p>
        </p:txBody>
      </p:sp>
      <p:sp>
        <p:nvSpPr>
          <p:cNvPr id="469" name="Google Shape;469;gb82d77f888_0_45"/>
          <p:cNvSpPr txBox="1"/>
          <p:nvPr/>
        </p:nvSpPr>
        <p:spPr>
          <a:xfrm>
            <a:off x="6096000" y="331717"/>
            <a:ext cx="218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a:t>
            </a:r>
            <a:r>
              <a:rPr lang="en-US" sz="1200" b="1" dirty="0">
                <a:solidFill>
                  <a:schemeClr val="bg1"/>
                </a:solidFill>
              </a:rPr>
              <a:t>7</a:t>
            </a:r>
            <a:endParaRPr sz="1200" dirty="0">
              <a:solidFill>
                <a:schemeClr val="bg1"/>
              </a:solidFill>
              <a:latin typeface="Arial"/>
              <a:ea typeface="Arial"/>
              <a:cs typeface="Arial"/>
              <a:sym typeface="Arial"/>
            </a:endParaRPr>
          </a:p>
        </p:txBody>
      </p:sp>
      <p:sp>
        <p:nvSpPr>
          <p:cNvPr id="471" name="Google Shape;471;gb82d77f888_0_45"/>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b82d77f888_0_7"/>
          <p:cNvSpPr txBox="1"/>
          <p:nvPr/>
        </p:nvSpPr>
        <p:spPr>
          <a:xfrm>
            <a:off x="8333590" y="2762250"/>
            <a:ext cx="3383700" cy="1657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dk1"/>
                </a:solidFill>
                <a:latin typeface="Arial"/>
                <a:ea typeface="Arial"/>
                <a:cs typeface="Arial"/>
                <a:sym typeface="Arial"/>
              </a:rPr>
              <a:t>Conserve limited resources, </a:t>
            </a:r>
            <a:r>
              <a:rPr lang="en-US" sz="1000" dirty="0">
                <a:solidFill>
                  <a:schemeClr val="dk1"/>
                </a:solidFill>
              </a:rPr>
              <a:t>limit further damage or injury, limit or avoid negative media, limit liability, and meet regulatory requirements</a:t>
            </a:r>
          </a:p>
          <a:p>
            <a:pPr marL="0" marR="0" lvl="0" indent="0" algn="l" rtl="0">
              <a:spcBef>
                <a:spcPts val="0"/>
              </a:spcBef>
              <a:spcAft>
                <a:spcPts val="0"/>
              </a:spcAft>
              <a:buNone/>
            </a:pPr>
            <a:endParaRPr lang="en-US" sz="1000" dirty="0">
              <a:solidFill>
                <a:schemeClr val="dk1"/>
              </a:solidFill>
            </a:endParaRPr>
          </a:p>
          <a:p>
            <a:pPr marL="0" marR="0" lvl="0" indent="0" algn="l" rtl="0">
              <a:spcBef>
                <a:spcPts val="0"/>
              </a:spcBef>
              <a:spcAft>
                <a:spcPts val="0"/>
              </a:spcAft>
              <a:buNone/>
            </a:pPr>
            <a:r>
              <a:rPr lang="en-US" sz="1000" dirty="0"/>
              <a:t>There are four main parts of an emergency plan: Objective, Organization, Procedures, and Testing &amp; Revision</a:t>
            </a:r>
          </a:p>
          <a:p>
            <a:pPr marL="0" marR="0" lvl="0" indent="0" algn="l" rtl="0">
              <a:spcBef>
                <a:spcPts val="0"/>
              </a:spcBef>
              <a:spcAft>
                <a:spcPts val="0"/>
              </a:spcAft>
              <a:buNone/>
            </a:pPr>
            <a:endParaRPr lang="en-US" sz="1000" dirty="0"/>
          </a:p>
          <a:p>
            <a:pPr marL="0" marR="0" lvl="0" indent="0" algn="l" rtl="0">
              <a:spcBef>
                <a:spcPts val="0"/>
              </a:spcBef>
              <a:spcAft>
                <a:spcPts val="0"/>
              </a:spcAft>
              <a:buNone/>
            </a:pPr>
            <a:r>
              <a:rPr lang="en-US" sz="1000" dirty="0"/>
              <a:t>Risks should be identified and prioritized to make sure you’re addressing the most urgent risks first</a:t>
            </a:r>
            <a:endParaRPr lang="en-US" sz="1000" dirty="0">
              <a:solidFill>
                <a:schemeClr val="dk1"/>
              </a:solidFill>
              <a:latin typeface="Arial"/>
              <a:ea typeface="Arial"/>
              <a:cs typeface="Arial"/>
              <a:sym typeface="Arial"/>
            </a:endParaRPr>
          </a:p>
        </p:txBody>
      </p:sp>
      <p:sp>
        <p:nvSpPr>
          <p:cNvPr id="487" name="Google Shape;487;gb82d77f888_0_7"/>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490" name="Google Shape;490;gb82d77f888_0_7"/>
          <p:cNvSpPr/>
          <p:nvPr/>
        </p:nvSpPr>
        <p:spPr>
          <a:xfrm>
            <a:off x="8333589" y="2485681"/>
            <a:ext cx="3383700" cy="276600"/>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492" name="Google Shape;492;gb82d77f888_0_7"/>
          <p:cNvSpPr/>
          <p:nvPr/>
        </p:nvSpPr>
        <p:spPr>
          <a:xfrm>
            <a:off x="373058" y="5657021"/>
            <a:ext cx="11353800" cy="947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93" name="Google Shape;493;gb82d77f888_0_7"/>
          <p:cNvSpPr txBox="1"/>
          <p:nvPr/>
        </p:nvSpPr>
        <p:spPr>
          <a:xfrm>
            <a:off x="373058" y="5690262"/>
            <a:ext cx="11335500" cy="91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494" name="Google Shape;494;gb82d77f888_0_7"/>
          <p:cNvSpPr txBox="1"/>
          <p:nvPr/>
        </p:nvSpPr>
        <p:spPr>
          <a:xfrm>
            <a:off x="1752600" y="6611938"/>
            <a:ext cx="4495800" cy="24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495" name="Google Shape;495;gb82d77f888_0_7"/>
          <p:cNvSpPr/>
          <p:nvPr/>
        </p:nvSpPr>
        <p:spPr>
          <a:xfrm>
            <a:off x="373044" y="322150"/>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96" name="Google Shape;496;gb82d77f888_0_7"/>
          <p:cNvCxnSpPr/>
          <p:nvPr/>
        </p:nvCxnSpPr>
        <p:spPr>
          <a:xfrm rot="10800000">
            <a:off x="6095999" y="304735"/>
            <a:ext cx="0" cy="330900"/>
          </a:xfrm>
          <a:prstGeom prst="straightConnector1">
            <a:avLst/>
          </a:prstGeom>
          <a:noFill/>
          <a:ln w="9525" cap="flat" cmpd="sng">
            <a:solidFill>
              <a:srgbClr val="000000"/>
            </a:solidFill>
            <a:prstDash val="solid"/>
            <a:round/>
            <a:headEnd type="none" w="med" len="med"/>
            <a:tailEnd type="none" w="med" len="med"/>
          </a:ln>
        </p:spPr>
      </p:cxnSp>
      <p:sp>
        <p:nvSpPr>
          <p:cNvPr id="497" name="Google Shape;497;gb82d77f888_0_7"/>
          <p:cNvSpPr txBox="1"/>
          <p:nvPr/>
        </p:nvSpPr>
        <p:spPr>
          <a:xfrm>
            <a:off x="354806" y="696277"/>
            <a:ext cx="1084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498" name="Google Shape;498;gb82d77f888_0_7"/>
          <p:cNvSpPr/>
          <p:nvPr/>
        </p:nvSpPr>
        <p:spPr>
          <a:xfrm>
            <a:off x="363538" y="4505325"/>
            <a:ext cx="11353800" cy="10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99" name="Google Shape;499;gb82d77f888_0_7"/>
          <p:cNvSpPr txBox="1"/>
          <p:nvPr/>
        </p:nvSpPr>
        <p:spPr>
          <a:xfrm>
            <a:off x="354806" y="4520054"/>
            <a:ext cx="11303700" cy="105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Thank you so much. I</a:t>
            </a:r>
            <a:r>
              <a:rPr lang="en-US" sz="1200" dirty="0"/>
              <a:t>’ve learned a lot with your help. I now know that (1) emergency plans are needed because they help </a:t>
            </a:r>
            <a:r>
              <a:rPr lang="en-US" sz="1200" dirty="0">
                <a:solidFill>
                  <a:schemeClr val="dk1"/>
                </a:solidFill>
              </a:rPr>
              <a:t>conserve limited resources, limit further damage or injury, limit or avoid negative media, limit liability, and meet regulatory requirements</a:t>
            </a:r>
            <a:r>
              <a:rPr lang="en-US" sz="1200" dirty="0"/>
              <a:t>, (2) that there are four main parts of an emergency plan: Objective, Organization, Procedures, and Testing &amp; Revision, and (3) that risks should be identified and prioritized to make sure you’re addressing the most urgent risks first. Good luck with your emergency plans!</a:t>
            </a:r>
            <a:endParaRPr dirty="0"/>
          </a:p>
        </p:txBody>
      </p:sp>
      <p:sp>
        <p:nvSpPr>
          <p:cNvPr id="500" name="Google Shape;500;gb82d77f888_0_7"/>
          <p:cNvSpPr txBox="1"/>
          <p:nvPr/>
        </p:nvSpPr>
        <p:spPr>
          <a:xfrm>
            <a:off x="8333590" y="638175"/>
            <a:ext cx="3383700" cy="180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Office and avatar come onto the screen at the beginning, bring items 1, 2 and 3 in as laid out in audio as speech bubbles next to the avatar.</a:t>
            </a:r>
            <a:endParaRPr sz="1800">
              <a:solidFill>
                <a:schemeClr val="dk1"/>
              </a:solidFill>
              <a:latin typeface="Arial"/>
              <a:ea typeface="Arial"/>
              <a:cs typeface="Arial"/>
              <a:sym typeface="Arial"/>
            </a:endParaRPr>
          </a:p>
        </p:txBody>
      </p:sp>
      <p:pic>
        <p:nvPicPr>
          <p:cNvPr id="501" name="Google Shape;501;gb82d77f888_0_7"/>
          <p:cNvPicPr preferRelativeResize="0"/>
          <p:nvPr/>
        </p:nvPicPr>
        <p:blipFill>
          <a:blip r:embed="rId3">
            <a:alphaModFix/>
          </a:blip>
          <a:stretch>
            <a:fillRect/>
          </a:stretch>
        </p:blipFill>
        <p:spPr>
          <a:xfrm>
            <a:off x="1935175" y="844950"/>
            <a:ext cx="4394549" cy="3291249"/>
          </a:xfrm>
          <a:prstGeom prst="rect">
            <a:avLst/>
          </a:prstGeom>
          <a:noFill/>
          <a:ln w="9525" cap="flat" cmpd="sng">
            <a:solidFill>
              <a:srgbClr val="000000"/>
            </a:solidFill>
            <a:prstDash val="solid"/>
            <a:miter lim="8000"/>
            <a:headEnd type="none" w="sm" len="sm"/>
            <a:tailEnd type="none" w="sm" len="sm"/>
          </a:ln>
        </p:spPr>
      </p:pic>
      <p:sp>
        <p:nvSpPr>
          <p:cNvPr id="488" name="Google Shape;488;gb82d77f888_0_7"/>
          <p:cNvSpPr txBox="1"/>
          <p:nvPr/>
        </p:nvSpPr>
        <p:spPr>
          <a:xfrm>
            <a:off x="363517" y="342127"/>
            <a:ext cx="5656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a:t>
            </a:r>
            <a:r>
              <a:rPr lang="en-US" sz="1200" b="1" dirty="0">
                <a:solidFill>
                  <a:schemeClr val="bg1"/>
                </a:solidFill>
              </a:rPr>
              <a:t> Summary</a:t>
            </a:r>
            <a:endParaRPr sz="1200" dirty="0">
              <a:solidFill>
                <a:schemeClr val="bg1"/>
              </a:solidFill>
              <a:latin typeface="Arial"/>
              <a:ea typeface="Arial"/>
              <a:cs typeface="Arial"/>
              <a:sym typeface="Arial"/>
            </a:endParaRPr>
          </a:p>
        </p:txBody>
      </p:sp>
      <p:sp>
        <p:nvSpPr>
          <p:cNvPr id="489" name="Google Shape;489;gb82d77f888_0_7"/>
          <p:cNvSpPr txBox="1"/>
          <p:nvPr/>
        </p:nvSpPr>
        <p:spPr>
          <a:xfrm>
            <a:off x="6096000" y="331717"/>
            <a:ext cx="218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1</a:t>
            </a:r>
            <a:r>
              <a:rPr lang="en-US" sz="1200" b="1" dirty="0">
                <a:solidFill>
                  <a:schemeClr val="bg1"/>
                </a:solidFill>
              </a:rPr>
              <a:t>8</a:t>
            </a:r>
            <a:endParaRPr sz="1200" dirty="0">
              <a:solidFill>
                <a:schemeClr val="bg1"/>
              </a:solidFill>
              <a:latin typeface="Arial"/>
              <a:ea typeface="Arial"/>
              <a:cs typeface="Arial"/>
              <a:sym typeface="Arial"/>
            </a:endParaRPr>
          </a:p>
        </p:txBody>
      </p:sp>
      <p:sp>
        <p:nvSpPr>
          <p:cNvPr id="491" name="Google Shape;491;gb82d77f888_0_7"/>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b82d77f888_0_26"/>
          <p:cNvSpPr txBox="1"/>
          <p:nvPr/>
        </p:nvSpPr>
        <p:spPr>
          <a:xfrm>
            <a:off x="8333590" y="2762250"/>
            <a:ext cx="3383700" cy="1657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See Visual</a:t>
            </a:r>
            <a:endParaRPr sz="1800">
              <a:solidFill>
                <a:schemeClr val="dk1"/>
              </a:solidFill>
              <a:latin typeface="Arial"/>
              <a:ea typeface="Arial"/>
              <a:cs typeface="Arial"/>
              <a:sym typeface="Arial"/>
            </a:endParaRPr>
          </a:p>
        </p:txBody>
      </p:sp>
      <p:sp>
        <p:nvSpPr>
          <p:cNvPr id="508" name="Google Shape;508;gb82d77f888_0_26"/>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t>Congratulations! You’ve successfully </a:t>
            </a:r>
            <a:endParaRPr sz="1200"/>
          </a:p>
          <a:p>
            <a:pPr marL="0" marR="0" lvl="0" indent="0" algn="ctr" rtl="0">
              <a:spcBef>
                <a:spcPts val="0"/>
              </a:spcBef>
              <a:spcAft>
                <a:spcPts val="0"/>
              </a:spcAft>
              <a:buNone/>
            </a:pPr>
            <a:r>
              <a:rPr lang="en-US" sz="1200"/>
              <a:t>completed the module!</a:t>
            </a:r>
            <a:endParaRPr sz="1200"/>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You may now close the course to exit.</a:t>
            </a:r>
            <a:endParaRPr sz="1200"/>
          </a:p>
        </p:txBody>
      </p:sp>
      <p:sp>
        <p:nvSpPr>
          <p:cNvPr id="511" name="Google Shape;511;gb82d77f888_0_26"/>
          <p:cNvSpPr/>
          <p:nvPr/>
        </p:nvSpPr>
        <p:spPr>
          <a:xfrm>
            <a:off x="8333589" y="2485681"/>
            <a:ext cx="3383700" cy="276600"/>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513" name="Google Shape;513;gb82d77f888_0_26"/>
          <p:cNvSpPr/>
          <p:nvPr/>
        </p:nvSpPr>
        <p:spPr>
          <a:xfrm>
            <a:off x="373058" y="5657021"/>
            <a:ext cx="11353800" cy="947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514" name="Google Shape;514;gb82d77f888_0_26"/>
          <p:cNvSpPr txBox="1"/>
          <p:nvPr/>
        </p:nvSpPr>
        <p:spPr>
          <a:xfrm>
            <a:off x="373058" y="5690262"/>
            <a:ext cx="11335500" cy="91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515" name="Google Shape;515;gb82d77f888_0_26"/>
          <p:cNvSpPr txBox="1"/>
          <p:nvPr/>
        </p:nvSpPr>
        <p:spPr>
          <a:xfrm>
            <a:off x="1752600" y="6611938"/>
            <a:ext cx="4495800" cy="24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516" name="Google Shape;516;gb82d77f888_0_26"/>
          <p:cNvSpPr/>
          <p:nvPr/>
        </p:nvSpPr>
        <p:spPr>
          <a:xfrm>
            <a:off x="363544" y="322150"/>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17" name="Google Shape;517;gb82d77f888_0_26"/>
          <p:cNvCxnSpPr/>
          <p:nvPr/>
        </p:nvCxnSpPr>
        <p:spPr>
          <a:xfrm rot="10800000">
            <a:off x="6095999" y="304735"/>
            <a:ext cx="0" cy="330900"/>
          </a:xfrm>
          <a:prstGeom prst="straightConnector1">
            <a:avLst/>
          </a:prstGeom>
          <a:noFill/>
          <a:ln w="9525" cap="flat" cmpd="sng">
            <a:solidFill>
              <a:srgbClr val="000000"/>
            </a:solidFill>
            <a:prstDash val="solid"/>
            <a:round/>
            <a:headEnd type="none" w="med" len="med"/>
            <a:tailEnd type="none" w="med" len="med"/>
          </a:ln>
        </p:spPr>
      </p:cxnSp>
      <p:sp>
        <p:nvSpPr>
          <p:cNvPr id="518" name="Google Shape;518;gb82d77f888_0_26"/>
          <p:cNvSpPr txBox="1"/>
          <p:nvPr/>
        </p:nvSpPr>
        <p:spPr>
          <a:xfrm>
            <a:off x="354806" y="696277"/>
            <a:ext cx="1084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519" name="Google Shape;519;gb82d77f888_0_26"/>
          <p:cNvSpPr/>
          <p:nvPr/>
        </p:nvSpPr>
        <p:spPr>
          <a:xfrm>
            <a:off x="363538" y="4505325"/>
            <a:ext cx="11353800" cy="10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520" name="Google Shape;520;gb82d77f888_0_26"/>
          <p:cNvSpPr txBox="1"/>
          <p:nvPr/>
        </p:nvSpPr>
        <p:spPr>
          <a:xfrm>
            <a:off x="354806" y="4520054"/>
            <a:ext cx="11303700" cy="105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None</a:t>
            </a:r>
            <a:endParaRPr dirty="0"/>
          </a:p>
        </p:txBody>
      </p:sp>
      <p:sp>
        <p:nvSpPr>
          <p:cNvPr id="521" name="Google Shape;521;gb82d77f888_0_26"/>
          <p:cNvSpPr txBox="1"/>
          <p:nvPr/>
        </p:nvSpPr>
        <p:spPr>
          <a:xfrm>
            <a:off x="8333590" y="638175"/>
            <a:ext cx="3383700" cy="180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N/A</a:t>
            </a:r>
            <a:endParaRPr sz="1800">
              <a:solidFill>
                <a:schemeClr val="dk1"/>
              </a:solidFill>
              <a:latin typeface="Arial"/>
              <a:ea typeface="Arial"/>
              <a:cs typeface="Arial"/>
              <a:sym typeface="Arial"/>
            </a:endParaRPr>
          </a:p>
        </p:txBody>
      </p:sp>
      <p:pic>
        <p:nvPicPr>
          <p:cNvPr id="522" name="Google Shape;522;gb82d77f888_0_26"/>
          <p:cNvPicPr preferRelativeResize="0"/>
          <p:nvPr/>
        </p:nvPicPr>
        <p:blipFill>
          <a:blip r:embed="rId3">
            <a:alphaModFix/>
          </a:blip>
          <a:stretch>
            <a:fillRect/>
          </a:stretch>
        </p:blipFill>
        <p:spPr>
          <a:xfrm>
            <a:off x="998348" y="973172"/>
            <a:ext cx="1994623" cy="2992625"/>
          </a:xfrm>
          <a:prstGeom prst="rect">
            <a:avLst/>
          </a:prstGeom>
          <a:noFill/>
          <a:ln w="9525" cap="flat" cmpd="sng">
            <a:solidFill>
              <a:srgbClr val="000000"/>
            </a:solidFill>
            <a:prstDash val="solid"/>
            <a:miter lim="8000"/>
            <a:headEnd type="none" w="sm" len="sm"/>
            <a:tailEnd type="none" w="sm" len="sm"/>
          </a:ln>
        </p:spPr>
      </p:pic>
      <p:sp>
        <p:nvSpPr>
          <p:cNvPr id="509" name="Google Shape;509;gb82d77f888_0_26"/>
          <p:cNvSpPr txBox="1"/>
          <p:nvPr/>
        </p:nvSpPr>
        <p:spPr>
          <a:xfrm>
            <a:off x="363517" y="342127"/>
            <a:ext cx="5656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Lesson Title: </a:t>
            </a:r>
            <a:r>
              <a:rPr lang="en-US" sz="1200" b="1">
                <a:solidFill>
                  <a:schemeClr val="bg1"/>
                </a:solidFill>
              </a:rPr>
              <a:t>Conclusion</a:t>
            </a:r>
            <a:endParaRPr sz="1200">
              <a:solidFill>
                <a:schemeClr val="bg1"/>
              </a:solidFill>
              <a:latin typeface="Arial"/>
              <a:ea typeface="Arial"/>
              <a:cs typeface="Arial"/>
              <a:sym typeface="Arial"/>
            </a:endParaRPr>
          </a:p>
        </p:txBody>
      </p:sp>
      <p:sp>
        <p:nvSpPr>
          <p:cNvPr id="510" name="Google Shape;510;gb82d77f888_0_26"/>
          <p:cNvSpPr txBox="1"/>
          <p:nvPr/>
        </p:nvSpPr>
        <p:spPr>
          <a:xfrm>
            <a:off x="6096000" y="331717"/>
            <a:ext cx="218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a:t>
            </a:r>
            <a:r>
              <a:rPr lang="en-US" sz="1200" b="1" dirty="0">
                <a:solidFill>
                  <a:schemeClr val="bg1"/>
                </a:solidFill>
              </a:rPr>
              <a:t>19</a:t>
            </a:r>
            <a:endParaRPr sz="1200" dirty="0">
              <a:solidFill>
                <a:schemeClr val="bg1"/>
              </a:solidFill>
              <a:latin typeface="Arial"/>
              <a:ea typeface="Arial"/>
              <a:cs typeface="Arial"/>
              <a:sym typeface="Arial"/>
            </a:endParaRPr>
          </a:p>
        </p:txBody>
      </p:sp>
      <p:sp>
        <p:nvSpPr>
          <p:cNvPr id="512" name="Google Shape;512;gb82d77f888_0_26"/>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N/A</a:t>
            </a:r>
            <a:endParaRPr sz="1800" dirty="0">
              <a:solidFill>
                <a:schemeClr val="dk1"/>
              </a:solidFill>
              <a:latin typeface="Arial"/>
              <a:ea typeface="Arial"/>
              <a:cs typeface="Arial"/>
              <a:sym typeface="Arial"/>
            </a:endParaRPr>
          </a:p>
        </p:txBody>
      </p:sp>
      <p:sp>
        <p:nvSpPr>
          <p:cNvPr id="111" name="Google Shape;111;p2"/>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119" name="Google Shape;119;p2"/>
          <p:cNvSpPr/>
          <p:nvPr/>
        </p:nvSpPr>
        <p:spPr>
          <a:xfrm>
            <a:off x="363544" y="304800"/>
            <a:ext cx="11353759" cy="330835"/>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2"/>
          <p:cNvSpPr txBox="1"/>
          <p:nvPr/>
        </p:nvSpPr>
        <p:spPr>
          <a:xfrm>
            <a:off x="363517" y="342127"/>
            <a:ext cx="5656277" cy="27699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Lesson Title: Navigating the Course</a:t>
            </a:r>
            <a:endParaRPr sz="1200">
              <a:solidFill>
                <a:schemeClr val="bg1"/>
              </a:solidFill>
              <a:latin typeface="Arial"/>
              <a:ea typeface="Arial"/>
              <a:cs typeface="Arial"/>
              <a:sym typeface="Arial"/>
            </a:endParaRPr>
          </a:p>
        </p:txBody>
      </p:sp>
      <p:sp>
        <p:nvSpPr>
          <p:cNvPr id="113" name="Google Shape;113;p2"/>
          <p:cNvSpPr txBox="1"/>
          <p:nvPr/>
        </p:nvSpPr>
        <p:spPr>
          <a:xfrm>
            <a:off x="6096000" y="331717"/>
            <a:ext cx="2189177" cy="27699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2</a:t>
            </a:r>
            <a:endParaRPr sz="1200" dirty="0">
              <a:solidFill>
                <a:schemeClr val="bg1"/>
              </a:solidFill>
              <a:latin typeface="Arial"/>
              <a:ea typeface="Arial"/>
              <a:cs typeface="Arial"/>
              <a:sym typeface="Arial"/>
            </a:endParaRPr>
          </a:p>
        </p:txBody>
      </p:sp>
      <p:sp>
        <p:nvSpPr>
          <p:cNvPr id="114" name="Google Shape;114;p2"/>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115" name="Google Shape;115;p2"/>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
        <p:nvSpPr>
          <p:cNvPr id="116" name="Google Shape;116;p2"/>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17" name="Google Shape;117;p2"/>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118" name="Google Shape;118;p2"/>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cxnSp>
        <p:nvCxnSpPr>
          <p:cNvPr id="120" name="Google Shape;120;p2"/>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121" name="Google Shape;121;p2"/>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122" name="Google Shape;122;p2"/>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23" name="Google Shape;123;p2"/>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Before we begin, here are some quick  tips on how to navigate the course. You’ll want to click on play to play the audio or pause to pause the audio. To continue onto the next slide, click the next button. To go back a slide, click previous. Click the left-hand menu to go back to a specific section of the course. When you are ready, click next to continue.</a:t>
            </a:r>
            <a:endParaRPr dirty="0"/>
          </a:p>
        </p:txBody>
      </p:sp>
      <p:sp>
        <p:nvSpPr>
          <p:cNvPr id="124" name="Google Shape;124;p2"/>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Arrows will fly in on top of the faded photo to show where each button is on the navigation</a:t>
            </a:r>
            <a:endParaRPr/>
          </a:p>
        </p:txBody>
      </p:sp>
      <p:pic>
        <p:nvPicPr>
          <p:cNvPr id="125" name="Google Shape;125;p2"/>
          <p:cNvPicPr preferRelativeResize="0"/>
          <p:nvPr/>
        </p:nvPicPr>
        <p:blipFill rotWithShape="1">
          <a:blip r:embed="rId3">
            <a:alphaModFix/>
          </a:blip>
          <a:srcRect/>
          <a:stretch/>
        </p:blipFill>
        <p:spPr>
          <a:xfrm>
            <a:off x="2209800" y="1302474"/>
            <a:ext cx="4038600" cy="3028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chemeClr val="dk1"/>
                </a:solidFill>
                <a:latin typeface="Arial"/>
                <a:ea typeface="Arial"/>
                <a:cs typeface="Arial"/>
                <a:sym typeface="Arial"/>
              </a:rPr>
              <a:t>(1)Describe the reasons emergency plans need to be in place</a:t>
            </a:r>
          </a:p>
          <a:p>
            <a:pPr marL="0" marR="0" lvl="0" indent="0" algn="l" rtl="0">
              <a:spcBef>
                <a:spcPts val="0"/>
              </a:spcBef>
              <a:spcAft>
                <a:spcPts val="0"/>
              </a:spcAft>
              <a:buNone/>
            </a:pPr>
            <a:endParaRPr lang="en-US" sz="1500" dirty="0">
              <a:solidFill>
                <a:schemeClr val="dk1"/>
              </a:solidFill>
            </a:endParaRPr>
          </a:p>
          <a:p>
            <a:pPr marL="0" marR="0" lvl="0" indent="0" algn="l" rtl="0">
              <a:spcBef>
                <a:spcPts val="0"/>
              </a:spcBef>
              <a:spcAft>
                <a:spcPts val="0"/>
              </a:spcAft>
              <a:buNone/>
            </a:pPr>
            <a:r>
              <a:rPr lang="en-US" sz="1500" dirty="0">
                <a:solidFill>
                  <a:schemeClr val="dk1"/>
                </a:solidFill>
                <a:latin typeface="Arial"/>
                <a:ea typeface="Arial"/>
                <a:cs typeface="Arial"/>
                <a:sym typeface="Arial"/>
              </a:rPr>
              <a:t>(2)Develop an effective emergency plan</a:t>
            </a:r>
          </a:p>
          <a:p>
            <a:pPr marL="0" marR="0" lvl="0" indent="0" algn="l" rtl="0">
              <a:spcBef>
                <a:spcPts val="0"/>
              </a:spcBef>
              <a:spcAft>
                <a:spcPts val="0"/>
              </a:spcAft>
              <a:buNone/>
            </a:pPr>
            <a:endParaRPr lang="en-US" sz="1500" dirty="0">
              <a:solidFill>
                <a:schemeClr val="dk1"/>
              </a:solidFill>
            </a:endParaRPr>
          </a:p>
          <a:p>
            <a:pPr marL="0" marR="0" lvl="0" indent="0" algn="l" rtl="0">
              <a:spcBef>
                <a:spcPts val="0"/>
              </a:spcBef>
              <a:spcAft>
                <a:spcPts val="0"/>
              </a:spcAft>
              <a:buNone/>
            </a:pPr>
            <a:r>
              <a:rPr lang="en-US" sz="1500" dirty="0">
                <a:solidFill>
                  <a:schemeClr val="dk1"/>
                </a:solidFill>
                <a:latin typeface="Arial"/>
                <a:ea typeface="Arial"/>
                <a:cs typeface="Arial"/>
                <a:sym typeface="Arial"/>
              </a:rPr>
              <a:t>(3)Identify and prioritize risks </a:t>
            </a:r>
            <a:endParaRPr sz="1500" dirty="0">
              <a:solidFill>
                <a:schemeClr val="dk1"/>
              </a:solidFill>
              <a:latin typeface="Arial"/>
              <a:ea typeface="Arial"/>
              <a:cs typeface="Arial"/>
              <a:sym typeface="Arial"/>
            </a:endParaRPr>
          </a:p>
        </p:txBody>
      </p:sp>
      <p:sp>
        <p:nvSpPr>
          <p:cNvPr id="132" name="Google Shape;132;p3"/>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140" name="Google Shape;140;p3"/>
          <p:cNvSpPr/>
          <p:nvPr/>
        </p:nvSpPr>
        <p:spPr>
          <a:xfrm>
            <a:off x="363544" y="304800"/>
            <a:ext cx="11353759" cy="330835"/>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bg1"/>
              </a:solidFill>
              <a:latin typeface="Arial"/>
              <a:ea typeface="Arial"/>
              <a:cs typeface="Arial"/>
              <a:sym typeface="Arial"/>
            </a:endParaRPr>
          </a:p>
        </p:txBody>
      </p:sp>
      <p:sp>
        <p:nvSpPr>
          <p:cNvPr id="133" name="Google Shape;133;p3"/>
          <p:cNvSpPr txBox="1"/>
          <p:nvPr/>
        </p:nvSpPr>
        <p:spPr>
          <a:xfrm>
            <a:off x="363517" y="342127"/>
            <a:ext cx="5656277" cy="27699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Learning Objectives</a:t>
            </a:r>
            <a:endParaRPr sz="1200" dirty="0">
              <a:solidFill>
                <a:schemeClr val="bg1"/>
              </a:solidFill>
              <a:latin typeface="Arial"/>
              <a:ea typeface="Arial"/>
              <a:cs typeface="Arial"/>
              <a:sym typeface="Arial"/>
            </a:endParaRPr>
          </a:p>
        </p:txBody>
      </p:sp>
      <p:sp>
        <p:nvSpPr>
          <p:cNvPr id="134" name="Google Shape;134;p3"/>
          <p:cNvSpPr txBox="1"/>
          <p:nvPr/>
        </p:nvSpPr>
        <p:spPr>
          <a:xfrm>
            <a:off x="6096000" y="331717"/>
            <a:ext cx="2189177" cy="27699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Slide ID: 3	</a:t>
            </a:r>
            <a:endParaRPr sz="1200">
              <a:solidFill>
                <a:schemeClr val="bg1"/>
              </a:solidFill>
              <a:latin typeface="Arial"/>
              <a:ea typeface="Arial"/>
              <a:cs typeface="Arial"/>
              <a:sym typeface="Arial"/>
            </a:endParaRPr>
          </a:p>
        </p:txBody>
      </p:sp>
      <p:sp>
        <p:nvSpPr>
          <p:cNvPr id="135" name="Google Shape;135;p3"/>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136" name="Google Shape;136;p3"/>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
        <p:nvSpPr>
          <p:cNvPr id="137" name="Google Shape;137;p3"/>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38" name="Google Shape;138;p3"/>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139" name="Google Shape;139;p3"/>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cxnSp>
        <p:nvCxnSpPr>
          <p:cNvPr id="141" name="Google Shape;141;p3"/>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142" name="Google Shape;142;p3"/>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143" name="Google Shape;143;p3"/>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44" name="Google Shape;144;p3"/>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By the end of this course, you will be able to (1) describe the reasons emergency plans need to be in place; </a:t>
            </a:r>
            <a:r>
              <a:rPr lang="en-US" sz="1200" dirty="0"/>
              <a:t>(2) </a:t>
            </a:r>
            <a:r>
              <a:rPr lang="en-US" sz="1200" dirty="0">
                <a:solidFill>
                  <a:srgbClr val="000000"/>
                </a:solidFill>
                <a:latin typeface="Arial"/>
                <a:ea typeface="Arial"/>
                <a:cs typeface="Arial"/>
                <a:sym typeface="Arial"/>
              </a:rPr>
              <a:t>develop an effective emergency plan; and (3) identify and prioritize risks to be included in emergency plans. In order to meet these goals, you’ll be paired up with a fellow creator of emergency plans. Click Next when you’re ready to meet your partner.</a:t>
            </a:r>
            <a:endParaRPr dirty="0"/>
          </a:p>
          <a:p>
            <a:pPr marL="0" marR="0" lvl="0" indent="0" algn="l" rtl="0">
              <a:spcBef>
                <a:spcPts val="0"/>
              </a:spcBef>
              <a:spcAft>
                <a:spcPts val="0"/>
              </a:spcAft>
              <a:buNone/>
            </a:pPr>
            <a:endParaRPr sz="1200" b="1" dirty="0">
              <a:solidFill>
                <a:srgbClr val="000000"/>
              </a:solidFill>
              <a:latin typeface="Arial"/>
              <a:ea typeface="Arial"/>
              <a:cs typeface="Arial"/>
              <a:sym typeface="Arial"/>
            </a:endParaRPr>
          </a:p>
        </p:txBody>
      </p:sp>
      <p:sp>
        <p:nvSpPr>
          <p:cNvPr id="145" name="Google Shape;145;p3"/>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Same faded image from navigation with each objective flying in on top of a light-colored shape</a:t>
            </a:r>
            <a:endParaRPr/>
          </a:p>
        </p:txBody>
      </p:sp>
      <p:pic>
        <p:nvPicPr>
          <p:cNvPr id="146" name="Google Shape;146;p3"/>
          <p:cNvPicPr preferRelativeResize="0"/>
          <p:nvPr/>
        </p:nvPicPr>
        <p:blipFill rotWithShape="1">
          <a:blip r:embed="rId3">
            <a:alphaModFix/>
          </a:blip>
          <a:srcRect/>
          <a:stretch/>
        </p:blipFill>
        <p:spPr>
          <a:xfrm>
            <a:off x="2209800" y="1302474"/>
            <a:ext cx="4038600" cy="3028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N/A</a:t>
            </a:r>
            <a:endParaRPr sz="1800" dirty="0">
              <a:solidFill>
                <a:schemeClr val="dk1"/>
              </a:solidFill>
              <a:latin typeface="Arial"/>
              <a:ea typeface="Arial"/>
              <a:cs typeface="Arial"/>
              <a:sym typeface="Arial"/>
            </a:endParaRPr>
          </a:p>
        </p:txBody>
      </p:sp>
      <p:sp>
        <p:nvSpPr>
          <p:cNvPr id="153" name="Google Shape;153;p4"/>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sp>
        <p:nvSpPr>
          <p:cNvPr id="161" name="Google Shape;161;p4"/>
          <p:cNvSpPr/>
          <p:nvPr/>
        </p:nvSpPr>
        <p:spPr>
          <a:xfrm>
            <a:off x="363544" y="304800"/>
            <a:ext cx="11353759" cy="330835"/>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4"/>
          <p:cNvSpPr txBox="1"/>
          <p:nvPr/>
        </p:nvSpPr>
        <p:spPr>
          <a:xfrm>
            <a:off x="363517" y="342127"/>
            <a:ext cx="5656277" cy="27699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Avatar Introduction</a:t>
            </a:r>
            <a:endParaRPr sz="1200" dirty="0">
              <a:solidFill>
                <a:schemeClr val="bg1"/>
              </a:solidFill>
              <a:latin typeface="Arial"/>
              <a:ea typeface="Arial"/>
              <a:cs typeface="Arial"/>
              <a:sym typeface="Arial"/>
            </a:endParaRPr>
          </a:p>
        </p:txBody>
      </p:sp>
      <p:sp>
        <p:nvSpPr>
          <p:cNvPr id="155" name="Google Shape;155;p4"/>
          <p:cNvSpPr txBox="1"/>
          <p:nvPr/>
        </p:nvSpPr>
        <p:spPr>
          <a:xfrm>
            <a:off x="6096000" y="331717"/>
            <a:ext cx="2189177" cy="276999"/>
          </a:xfrm>
          <a:prstGeom prst="rect">
            <a:avLst/>
          </a:prstGeom>
          <a:solidFill>
            <a:schemeClr val="tx1">
              <a:lumMod val="75000"/>
              <a:lumOff val="2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Slide ID: 4</a:t>
            </a:r>
            <a:endParaRPr sz="1200">
              <a:solidFill>
                <a:schemeClr val="bg1"/>
              </a:solidFill>
              <a:latin typeface="Arial"/>
              <a:ea typeface="Arial"/>
              <a:cs typeface="Arial"/>
              <a:sym typeface="Arial"/>
            </a:endParaRPr>
          </a:p>
        </p:txBody>
      </p:sp>
      <p:sp>
        <p:nvSpPr>
          <p:cNvPr id="156" name="Google Shape;156;p4"/>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157" name="Google Shape;157;p4"/>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
        <p:nvSpPr>
          <p:cNvPr id="158" name="Google Shape;158;p4"/>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59" name="Google Shape;159;p4"/>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160" name="Google Shape;160;p4"/>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cxnSp>
        <p:nvCxnSpPr>
          <p:cNvPr id="162" name="Google Shape;162;p4"/>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163" name="Google Shape;163;p4"/>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164" name="Google Shape;164;p4"/>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65" name="Google Shape;165;p4"/>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Are you my partner? Thank goodness you’re here! I’m Andy. What’s your name? (1) Well, nice to meet you! I’ll admit, I’ve been having a hard time creating emergency plans on my own. What are some of the things you struggle with? (2) I’m finding it challenging to know what exactly to put in them and how to limit the possible emergency situations. Let’s figure this out together! Click next to continue.</a:t>
            </a:r>
            <a:endParaRPr dirty="0"/>
          </a:p>
        </p:txBody>
      </p:sp>
      <p:sp>
        <p:nvSpPr>
          <p:cNvPr id="166" name="Google Shape;166;p4"/>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Bring in office and avatar (left) at start. At 1, fill in the blank for learner name appears on top </a:t>
            </a:r>
            <a:r>
              <a:rPr lang="en-US" sz="1800">
                <a:solidFill>
                  <a:schemeClr val="dk1"/>
                </a:solidFill>
              </a:rPr>
              <a:t>left</a:t>
            </a:r>
            <a:r>
              <a:rPr lang="en-US" sz="1800">
                <a:solidFill>
                  <a:schemeClr val="dk1"/>
                </a:solidFill>
                <a:latin typeface="Arial"/>
                <a:ea typeface="Arial"/>
                <a:cs typeface="Arial"/>
                <a:sym typeface="Arial"/>
              </a:rPr>
              <a:t>. At 2, fill in the blank for short response question appears on bottom </a:t>
            </a:r>
            <a:r>
              <a:rPr lang="en-US" sz="1800">
                <a:solidFill>
                  <a:schemeClr val="dk1"/>
                </a:solidFill>
              </a:rPr>
              <a:t>left.</a:t>
            </a:r>
            <a:endParaRPr/>
          </a:p>
        </p:txBody>
      </p:sp>
      <p:pic>
        <p:nvPicPr>
          <p:cNvPr id="167" name="Google Shape;167;p4"/>
          <p:cNvPicPr preferRelativeResize="0"/>
          <p:nvPr/>
        </p:nvPicPr>
        <p:blipFill>
          <a:blip r:embed="rId3">
            <a:alphaModFix/>
          </a:blip>
          <a:stretch>
            <a:fillRect/>
          </a:stretch>
        </p:blipFill>
        <p:spPr>
          <a:xfrm>
            <a:off x="1935175" y="844950"/>
            <a:ext cx="4394549" cy="3291249"/>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rgbClr val="000000"/>
                </a:solidFill>
                <a:latin typeface="Arial"/>
                <a:ea typeface="Arial"/>
                <a:cs typeface="Arial"/>
                <a:sym typeface="Arial"/>
              </a:rPr>
              <a:t>Back of flip cards say: conserving limited resources, limiting further damage or injury, limiting or avoiding negative media, limiting liability, and meeting regulatory requirements</a:t>
            </a:r>
            <a:endParaRPr lang="en-US" sz="1500" dirty="0"/>
          </a:p>
        </p:txBody>
      </p:sp>
      <p:sp>
        <p:nvSpPr>
          <p:cNvPr id="174" name="Google Shape;174;p5"/>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sp>
        <p:nvSpPr>
          <p:cNvPr id="182" name="Google Shape;182;p5"/>
          <p:cNvSpPr/>
          <p:nvPr/>
        </p:nvSpPr>
        <p:spPr>
          <a:xfrm>
            <a:off x="363544" y="304800"/>
            <a:ext cx="11353759" cy="330835"/>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5"/>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179" name="Google Shape;179;p5"/>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80" name="Google Shape;180;p5"/>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181" name="Google Shape;181;p5"/>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cxnSp>
        <p:nvCxnSpPr>
          <p:cNvPr id="183" name="Google Shape;183;p5"/>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184" name="Google Shape;184;p5"/>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185" name="Google Shape;185;p5"/>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86" name="Google Shape;186;p5"/>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Okay, so I know there are many different reasons to have an emergency plan, but I’m struggling to remember. Let’s flip each of these flashcards to review the reasons. Click next when you’ve reviewed all five. </a:t>
            </a:r>
            <a:endParaRPr dirty="0"/>
          </a:p>
        </p:txBody>
      </p:sp>
      <p:sp>
        <p:nvSpPr>
          <p:cNvPr id="187" name="Google Shape;187;p5"/>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Users will click each icon image to reveal each of the five benefits to emergency plans; users will need to click through all of them.</a:t>
            </a:r>
            <a:endParaRPr dirty="0"/>
          </a:p>
        </p:txBody>
      </p:sp>
      <p:sp>
        <p:nvSpPr>
          <p:cNvPr id="188" name="Google Shape;188;p5"/>
          <p:cNvSpPr/>
          <p:nvPr/>
        </p:nvSpPr>
        <p:spPr>
          <a:xfrm>
            <a:off x="887400" y="1791450"/>
            <a:ext cx="1150800" cy="11415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2319338" y="1791450"/>
            <a:ext cx="1150800" cy="11415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751300" y="1791450"/>
            <a:ext cx="1150800" cy="11415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5183250" y="1791450"/>
            <a:ext cx="1150800" cy="11415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6615188" y="1791450"/>
            <a:ext cx="1150800" cy="11415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5"/>
          <p:cNvPicPr preferRelativeResize="0"/>
          <p:nvPr/>
        </p:nvPicPr>
        <p:blipFill>
          <a:blip r:embed="rId3">
            <a:alphaModFix/>
          </a:blip>
          <a:stretch>
            <a:fillRect/>
          </a:stretch>
        </p:blipFill>
        <p:spPr>
          <a:xfrm>
            <a:off x="935926" y="1835338"/>
            <a:ext cx="1053747" cy="1053727"/>
          </a:xfrm>
          <a:prstGeom prst="rect">
            <a:avLst/>
          </a:prstGeom>
          <a:noFill/>
          <a:ln>
            <a:noFill/>
          </a:ln>
        </p:spPr>
      </p:pic>
      <p:pic>
        <p:nvPicPr>
          <p:cNvPr id="194" name="Google Shape;194;p5"/>
          <p:cNvPicPr preferRelativeResize="0"/>
          <p:nvPr/>
        </p:nvPicPr>
        <p:blipFill>
          <a:blip r:embed="rId4">
            <a:alphaModFix/>
          </a:blip>
          <a:stretch>
            <a:fillRect/>
          </a:stretch>
        </p:blipFill>
        <p:spPr>
          <a:xfrm>
            <a:off x="2392775" y="1860237"/>
            <a:ext cx="1003960" cy="1003960"/>
          </a:xfrm>
          <a:prstGeom prst="rect">
            <a:avLst/>
          </a:prstGeom>
          <a:noFill/>
          <a:ln>
            <a:noFill/>
          </a:ln>
        </p:spPr>
      </p:pic>
      <p:pic>
        <p:nvPicPr>
          <p:cNvPr id="195" name="Google Shape;195;p5"/>
          <p:cNvPicPr preferRelativeResize="0"/>
          <p:nvPr/>
        </p:nvPicPr>
        <p:blipFill>
          <a:blip r:embed="rId5">
            <a:alphaModFix/>
          </a:blip>
          <a:stretch>
            <a:fillRect/>
          </a:stretch>
        </p:blipFill>
        <p:spPr>
          <a:xfrm>
            <a:off x="3799826" y="1967050"/>
            <a:ext cx="1053752" cy="790314"/>
          </a:xfrm>
          <a:prstGeom prst="rect">
            <a:avLst/>
          </a:prstGeom>
          <a:noFill/>
          <a:ln>
            <a:noFill/>
          </a:ln>
        </p:spPr>
      </p:pic>
      <p:pic>
        <p:nvPicPr>
          <p:cNvPr id="196" name="Google Shape;196;p5"/>
          <p:cNvPicPr preferRelativeResize="0"/>
          <p:nvPr/>
        </p:nvPicPr>
        <p:blipFill>
          <a:blip r:embed="rId6">
            <a:alphaModFix/>
          </a:blip>
          <a:stretch>
            <a:fillRect/>
          </a:stretch>
        </p:blipFill>
        <p:spPr>
          <a:xfrm>
            <a:off x="5161800" y="1765350"/>
            <a:ext cx="1193702" cy="1193702"/>
          </a:xfrm>
          <a:prstGeom prst="rect">
            <a:avLst/>
          </a:prstGeom>
          <a:noFill/>
          <a:ln w="9525" cap="flat" cmpd="sng">
            <a:solidFill>
              <a:srgbClr val="000000"/>
            </a:solidFill>
            <a:prstDash val="solid"/>
            <a:miter lim="8000"/>
            <a:headEnd type="none" w="sm" len="sm"/>
            <a:tailEnd type="none" w="sm" len="sm"/>
          </a:ln>
        </p:spPr>
      </p:pic>
      <p:pic>
        <p:nvPicPr>
          <p:cNvPr id="197" name="Google Shape;197;p5"/>
          <p:cNvPicPr preferRelativeResize="0"/>
          <p:nvPr/>
        </p:nvPicPr>
        <p:blipFill>
          <a:blip r:embed="rId7">
            <a:alphaModFix/>
          </a:blip>
          <a:stretch>
            <a:fillRect/>
          </a:stretch>
        </p:blipFill>
        <p:spPr>
          <a:xfrm>
            <a:off x="6663728" y="1835325"/>
            <a:ext cx="1053752" cy="1053752"/>
          </a:xfrm>
          <a:prstGeom prst="rect">
            <a:avLst/>
          </a:prstGeom>
          <a:noFill/>
          <a:ln>
            <a:noFill/>
          </a:ln>
        </p:spPr>
      </p:pic>
      <p:sp>
        <p:nvSpPr>
          <p:cNvPr id="2" name="TextBox 1">
            <a:extLst>
              <a:ext uri="{FF2B5EF4-FFF2-40B4-BE49-F238E27FC236}">
                <a16:creationId xmlns:a16="http://schemas.microsoft.com/office/drawing/2014/main" id="{F142C3BC-A374-40BD-A41A-8C007C896FB9}"/>
              </a:ext>
            </a:extLst>
          </p:cNvPr>
          <p:cNvSpPr txBox="1"/>
          <p:nvPr/>
        </p:nvSpPr>
        <p:spPr>
          <a:xfrm>
            <a:off x="935926" y="3429000"/>
            <a:ext cx="6781554" cy="307777"/>
          </a:xfrm>
          <a:prstGeom prst="rect">
            <a:avLst/>
          </a:prstGeom>
          <a:noFill/>
        </p:spPr>
        <p:txBody>
          <a:bodyPr wrap="square" rtlCol="0">
            <a:spAutoFit/>
          </a:bodyPr>
          <a:lstStyle/>
          <a:p>
            <a:pPr algn="ctr"/>
            <a:r>
              <a:rPr lang="en-US" dirty="0"/>
              <a:t>%Name%, click each flip card to learn more.</a:t>
            </a:r>
          </a:p>
        </p:txBody>
      </p:sp>
      <p:sp>
        <p:nvSpPr>
          <p:cNvPr id="176" name="Google Shape;176;p5"/>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5</a:t>
            </a:r>
            <a:endParaRPr sz="1200" dirty="0">
              <a:solidFill>
                <a:schemeClr val="bg1"/>
              </a:solidFill>
              <a:latin typeface="Arial"/>
              <a:ea typeface="Arial"/>
              <a:cs typeface="Arial"/>
              <a:sym typeface="Arial"/>
            </a:endParaRPr>
          </a:p>
        </p:txBody>
      </p:sp>
      <p:sp>
        <p:nvSpPr>
          <p:cNvPr id="175" name="Google Shape;175;p5"/>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Reasons for Emergency Plans</a:t>
            </a:r>
            <a:endParaRPr sz="1200" dirty="0">
              <a:solidFill>
                <a:schemeClr val="bg1"/>
              </a:solidFill>
              <a:latin typeface="Arial"/>
              <a:ea typeface="Arial"/>
              <a:cs typeface="Arial"/>
              <a:sym typeface="Arial"/>
            </a:endParaRPr>
          </a:p>
        </p:txBody>
      </p:sp>
      <p:sp>
        <p:nvSpPr>
          <p:cNvPr id="178" name="Google Shape;178;p5"/>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e518eb249d_0_6"/>
          <p:cNvSpPr txBox="1"/>
          <p:nvPr/>
        </p:nvSpPr>
        <p:spPr>
          <a:xfrm>
            <a:off x="8333590" y="2762250"/>
            <a:ext cx="3383700" cy="1657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rPr>
              <a:t>Base – as seen</a:t>
            </a:r>
          </a:p>
          <a:p>
            <a:pPr marL="0" marR="0" lvl="0" indent="0" algn="l" rtl="0">
              <a:spcBef>
                <a:spcPts val="0"/>
              </a:spcBef>
              <a:spcAft>
                <a:spcPts val="0"/>
              </a:spcAft>
              <a:buNone/>
            </a:pPr>
            <a:r>
              <a:rPr lang="en-US" sz="800" dirty="0">
                <a:solidFill>
                  <a:schemeClr val="dk1"/>
                </a:solidFill>
              </a:rPr>
              <a:t>L1 – Objective: a brief summary of the purpose of the plan, who puts the plan into action, what the chain of command is in the event of an emergency</a:t>
            </a:r>
          </a:p>
          <a:p>
            <a:pPr marL="0" marR="0" lvl="0" indent="0" algn="l" rtl="0">
              <a:spcBef>
                <a:spcPts val="0"/>
              </a:spcBef>
              <a:spcAft>
                <a:spcPts val="0"/>
              </a:spcAft>
              <a:buNone/>
            </a:pPr>
            <a:r>
              <a:rPr lang="en-US" sz="800" dirty="0">
                <a:solidFill>
                  <a:schemeClr val="dk1"/>
                </a:solidFill>
                <a:latin typeface="Arial"/>
                <a:ea typeface="Arial"/>
                <a:cs typeface="Arial"/>
                <a:sym typeface="Arial"/>
              </a:rPr>
              <a:t>L2 – Organization: Appoint one individual as Emergency Coordinator and another as backup, clearly define duty responsibilities, authority and resources, seek assistance from external organizations, such as police or fire department</a:t>
            </a:r>
          </a:p>
          <a:p>
            <a:pPr marL="0" marR="0" lvl="0" indent="0" algn="l" rtl="0">
              <a:spcBef>
                <a:spcPts val="0"/>
              </a:spcBef>
              <a:spcAft>
                <a:spcPts val="0"/>
              </a:spcAft>
              <a:buNone/>
            </a:pPr>
            <a:r>
              <a:rPr lang="en-US" sz="800" dirty="0">
                <a:solidFill>
                  <a:schemeClr val="dk1"/>
                </a:solidFill>
              </a:rPr>
              <a:t>L3 – Procedures: include these elements: pre-emergency preparation, provisions for alerting and evacuating staff, specify safe locations for gathering</a:t>
            </a:r>
          </a:p>
          <a:p>
            <a:pPr marL="0" marR="0" lvl="0" indent="0" algn="l" rtl="0">
              <a:spcBef>
                <a:spcPts val="0"/>
              </a:spcBef>
              <a:spcAft>
                <a:spcPts val="0"/>
              </a:spcAft>
              <a:buNone/>
            </a:pPr>
            <a:r>
              <a:rPr lang="en-US" sz="800" dirty="0">
                <a:solidFill>
                  <a:schemeClr val="dk1"/>
                </a:solidFill>
                <a:latin typeface="Arial"/>
                <a:ea typeface="Arial"/>
                <a:cs typeface="Arial"/>
                <a:sym typeface="Arial"/>
              </a:rPr>
              <a:t>L4 – Testing &amp; Revi</a:t>
            </a:r>
            <a:r>
              <a:rPr lang="en-US" sz="800" dirty="0">
                <a:solidFill>
                  <a:schemeClr val="dk1"/>
                </a:solidFill>
              </a:rPr>
              <a:t>sion: Conduct practices and drills regularly, when issues arise, revise the plan to address them, review at least annually</a:t>
            </a:r>
            <a:endParaRPr sz="800" dirty="0">
              <a:solidFill>
                <a:schemeClr val="dk1"/>
              </a:solidFill>
              <a:latin typeface="Arial"/>
              <a:ea typeface="Arial"/>
              <a:cs typeface="Arial"/>
              <a:sym typeface="Arial"/>
            </a:endParaRPr>
          </a:p>
        </p:txBody>
      </p:sp>
      <p:sp>
        <p:nvSpPr>
          <p:cNvPr id="204" name="Google Shape;204;ge518eb249d_0_6"/>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207" name="Google Shape;207;ge518eb249d_0_6"/>
          <p:cNvSpPr/>
          <p:nvPr/>
        </p:nvSpPr>
        <p:spPr>
          <a:xfrm>
            <a:off x="8333589" y="2485681"/>
            <a:ext cx="3383700" cy="276600"/>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209" name="Google Shape;209;ge518eb249d_0_6"/>
          <p:cNvSpPr/>
          <p:nvPr/>
        </p:nvSpPr>
        <p:spPr>
          <a:xfrm>
            <a:off x="373058" y="5657021"/>
            <a:ext cx="11353800" cy="947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10" name="Google Shape;210;ge518eb249d_0_6"/>
          <p:cNvSpPr txBox="1"/>
          <p:nvPr/>
        </p:nvSpPr>
        <p:spPr>
          <a:xfrm>
            <a:off x="373058" y="5690262"/>
            <a:ext cx="11335500" cy="91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211" name="Google Shape;211;ge518eb249d_0_6"/>
          <p:cNvSpPr txBox="1"/>
          <p:nvPr/>
        </p:nvSpPr>
        <p:spPr>
          <a:xfrm>
            <a:off x="1752600" y="6611938"/>
            <a:ext cx="4495800" cy="24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212" name="Google Shape;212;ge518eb249d_0_6"/>
          <p:cNvSpPr/>
          <p:nvPr/>
        </p:nvSpPr>
        <p:spPr>
          <a:xfrm>
            <a:off x="363544" y="304800"/>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13" name="Google Shape;213;ge518eb249d_0_6"/>
          <p:cNvCxnSpPr/>
          <p:nvPr/>
        </p:nvCxnSpPr>
        <p:spPr>
          <a:xfrm rot="10800000">
            <a:off x="6095999" y="304735"/>
            <a:ext cx="0" cy="330900"/>
          </a:xfrm>
          <a:prstGeom prst="straightConnector1">
            <a:avLst/>
          </a:prstGeom>
          <a:noFill/>
          <a:ln w="9525" cap="flat" cmpd="sng">
            <a:solidFill>
              <a:srgbClr val="000000"/>
            </a:solidFill>
            <a:prstDash val="solid"/>
            <a:round/>
            <a:headEnd type="none" w="med" len="med"/>
            <a:tailEnd type="none" w="med" len="med"/>
          </a:ln>
        </p:spPr>
      </p:cxnSp>
      <p:sp>
        <p:nvSpPr>
          <p:cNvPr id="214" name="Google Shape;214;ge518eb249d_0_6"/>
          <p:cNvSpPr txBox="1"/>
          <p:nvPr/>
        </p:nvSpPr>
        <p:spPr>
          <a:xfrm>
            <a:off x="354806" y="696277"/>
            <a:ext cx="1084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215" name="Google Shape;215;ge518eb249d_0_6"/>
          <p:cNvSpPr/>
          <p:nvPr/>
        </p:nvSpPr>
        <p:spPr>
          <a:xfrm>
            <a:off x="363538" y="4505325"/>
            <a:ext cx="11353800" cy="1068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16" name="Google Shape;216;ge518eb249d_0_6"/>
          <p:cNvSpPr txBox="1"/>
          <p:nvPr/>
        </p:nvSpPr>
        <p:spPr>
          <a:xfrm>
            <a:off x="354806" y="4520054"/>
            <a:ext cx="11303700" cy="105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t>Let’s bring up my laptop and review what should be in an emergency plan. There are four main sections that we’ll want to make sure we put in the plan. After each section, maybe you can help me edit my drafts. I feel like they could use a second set of eyes.</a:t>
            </a:r>
            <a:endParaRPr dirty="0"/>
          </a:p>
        </p:txBody>
      </p:sp>
      <p:sp>
        <p:nvSpPr>
          <p:cNvPr id="217" name="Google Shape;217;ge518eb249d_0_6"/>
          <p:cNvSpPr txBox="1"/>
          <p:nvPr/>
        </p:nvSpPr>
        <p:spPr>
          <a:xfrm>
            <a:off x="8333590" y="638175"/>
            <a:ext cx="3383700" cy="180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solidFill>
                  <a:schemeClr val="dk1"/>
                </a:solidFill>
              </a:rPr>
              <a:t>Laptop appears first followed by each section. User clicks a section which brings them to a description of what should be in the plan. Then user clicks a button to read Andy’s draft, types in their own suggestions, and compares to suggestions from the training. User clicks a button to go back to main screen and a checkmark appears. User does this for all four sections and cannot move forward until all are checked.</a:t>
            </a:r>
            <a:endParaRPr sz="1100" dirty="0">
              <a:solidFill>
                <a:schemeClr val="dk1"/>
              </a:solidFill>
              <a:latin typeface="Arial"/>
              <a:ea typeface="Arial"/>
              <a:cs typeface="Arial"/>
              <a:sym typeface="Arial"/>
            </a:endParaRPr>
          </a:p>
        </p:txBody>
      </p:sp>
      <p:pic>
        <p:nvPicPr>
          <p:cNvPr id="218" name="Google Shape;218;ge518eb249d_0_6"/>
          <p:cNvPicPr preferRelativeResize="0"/>
          <p:nvPr/>
        </p:nvPicPr>
        <p:blipFill>
          <a:blip r:embed="rId3">
            <a:alphaModFix/>
          </a:blip>
          <a:stretch>
            <a:fillRect/>
          </a:stretch>
        </p:blipFill>
        <p:spPr>
          <a:xfrm>
            <a:off x="2086750" y="1012113"/>
            <a:ext cx="4009249" cy="3100128"/>
          </a:xfrm>
          <a:prstGeom prst="rect">
            <a:avLst/>
          </a:prstGeom>
          <a:noFill/>
          <a:ln w="9525" cap="flat" cmpd="sng">
            <a:solidFill>
              <a:srgbClr val="000000"/>
            </a:solidFill>
            <a:prstDash val="solid"/>
            <a:miter lim="8000"/>
            <a:headEnd type="none" w="sm" len="sm"/>
            <a:tailEnd type="none" w="sm" len="sm"/>
          </a:ln>
        </p:spPr>
      </p:pic>
      <p:sp>
        <p:nvSpPr>
          <p:cNvPr id="2" name="TextBox 1">
            <a:extLst>
              <a:ext uri="{FF2B5EF4-FFF2-40B4-BE49-F238E27FC236}">
                <a16:creationId xmlns:a16="http://schemas.microsoft.com/office/drawing/2014/main" id="{D016C3B3-3FE7-4160-A553-937FCC24B5CC}"/>
              </a:ext>
            </a:extLst>
          </p:cNvPr>
          <p:cNvSpPr txBox="1"/>
          <p:nvPr/>
        </p:nvSpPr>
        <p:spPr>
          <a:xfrm>
            <a:off x="2509520" y="2885440"/>
            <a:ext cx="690880" cy="215444"/>
          </a:xfrm>
          <a:prstGeom prst="rect">
            <a:avLst/>
          </a:prstGeom>
          <a:noFill/>
        </p:spPr>
        <p:txBody>
          <a:bodyPr wrap="square" rtlCol="0">
            <a:spAutoFit/>
          </a:bodyPr>
          <a:lstStyle/>
          <a:p>
            <a:r>
              <a:rPr lang="en-US" sz="800" i="1" dirty="0"/>
              <a:t>%Name%,</a:t>
            </a:r>
          </a:p>
        </p:txBody>
      </p:sp>
      <p:sp>
        <p:nvSpPr>
          <p:cNvPr id="205" name="Google Shape;205;ge518eb249d_0_6"/>
          <p:cNvSpPr txBox="1"/>
          <p:nvPr/>
        </p:nvSpPr>
        <p:spPr>
          <a:xfrm>
            <a:off x="363517" y="342127"/>
            <a:ext cx="5656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Developing an Emergency Plan </a:t>
            </a:r>
            <a:endParaRPr sz="1200" dirty="0">
              <a:solidFill>
                <a:schemeClr val="bg1"/>
              </a:solidFill>
              <a:latin typeface="Arial"/>
              <a:ea typeface="Arial"/>
              <a:cs typeface="Arial"/>
              <a:sym typeface="Arial"/>
            </a:endParaRPr>
          </a:p>
        </p:txBody>
      </p:sp>
      <p:sp>
        <p:nvSpPr>
          <p:cNvPr id="206" name="Google Shape;206;ge518eb249d_0_6"/>
          <p:cNvSpPr txBox="1"/>
          <p:nvPr/>
        </p:nvSpPr>
        <p:spPr>
          <a:xfrm>
            <a:off x="6096000" y="331717"/>
            <a:ext cx="218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6</a:t>
            </a:r>
            <a:endParaRPr sz="1200" dirty="0">
              <a:solidFill>
                <a:schemeClr val="bg1"/>
              </a:solidFill>
              <a:latin typeface="Arial"/>
              <a:ea typeface="Arial"/>
              <a:cs typeface="Arial"/>
              <a:sym typeface="Arial"/>
            </a:endParaRPr>
          </a:p>
        </p:txBody>
      </p:sp>
      <p:sp>
        <p:nvSpPr>
          <p:cNvPr id="208" name="Google Shape;208;ge518eb249d_0_6"/>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a:solidFill>
                  <a:schemeClr val="dk1"/>
                </a:solidFill>
                <a:latin typeface="Arial"/>
                <a:ea typeface="Arial"/>
                <a:cs typeface="Arial"/>
                <a:sym typeface="Arial"/>
              </a:rPr>
              <a:t>Base – 4 buttons Fire, Natural Disasters, Technology Disasters, Criminal Incidents</a:t>
            </a:r>
          </a:p>
          <a:p>
            <a:pPr marL="0" marR="0" lvl="0" indent="0" algn="l" rtl="0">
              <a:spcBef>
                <a:spcPts val="0"/>
              </a:spcBef>
              <a:spcAft>
                <a:spcPts val="0"/>
              </a:spcAft>
              <a:buNone/>
            </a:pPr>
            <a:r>
              <a:rPr lang="en-US" sz="900" dirty="0">
                <a:solidFill>
                  <a:schemeClr val="dk1"/>
                </a:solidFill>
              </a:rPr>
              <a:t>L1 – Arson, fire hazards in apartments (e.g. newspapers stored next to furnaces), Electrical overload, resident inattention (e.g. stove fires), smoking and smoking materials, certain maintenance procedures (e.g. welding)</a:t>
            </a:r>
          </a:p>
          <a:p>
            <a:pPr marL="0" marR="0" lvl="0" indent="0" algn="l" rtl="0">
              <a:spcBef>
                <a:spcPts val="0"/>
              </a:spcBef>
              <a:spcAft>
                <a:spcPts val="0"/>
              </a:spcAft>
              <a:buNone/>
            </a:pPr>
            <a:r>
              <a:rPr lang="en-US" sz="900" dirty="0">
                <a:solidFill>
                  <a:schemeClr val="dk1"/>
                </a:solidFill>
                <a:latin typeface="Arial"/>
                <a:ea typeface="Arial"/>
                <a:cs typeface="Arial"/>
                <a:sym typeface="Arial"/>
              </a:rPr>
              <a:t>L2 – Floods, extreme winds, </a:t>
            </a:r>
            <a:r>
              <a:rPr lang="en-US" sz="900" dirty="0">
                <a:solidFill>
                  <a:schemeClr val="dk1"/>
                </a:solidFill>
              </a:rPr>
              <a:t>hurricanes, tornadoes, severe storms, earthquakes</a:t>
            </a:r>
          </a:p>
          <a:p>
            <a:pPr marL="0" marR="0" lvl="0" indent="0" algn="l" rtl="0">
              <a:spcBef>
                <a:spcPts val="0"/>
              </a:spcBef>
              <a:spcAft>
                <a:spcPts val="0"/>
              </a:spcAft>
              <a:buNone/>
            </a:pPr>
            <a:r>
              <a:rPr lang="en-US" sz="900" dirty="0">
                <a:solidFill>
                  <a:schemeClr val="dk1"/>
                </a:solidFill>
                <a:latin typeface="Arial"/>
                <a:ea typeface="Arial"/>
                <a:cs typeface="Arial"/>
                <a:sym typeface="Arial"/>
              </a:rPr>
              <a:t>L3 – Loss of utilit</a:t>
            </a:r>
            <a:r>
              <a:rPr lang="en-US" sz="900" dirty="0">
                <a:solidFill>
                  <a:schemeClr val="dk1"/>
                </a:solidFill>
              </a:rPr>
              <a:t>y services, power outage, life support systems that rely on technology, information systems or equipment, information theft</a:t>
            </a:r>
          </a:p>
          <a:p>
            <a:pPr marL="0" marR="0" lvl="0" indent="0" algn="l" rtl="0">
              <a:spcBef>
                <a:spcPts val="0"/>
              </a:spcBef>
              <a:spcAft>
                <a:spcPts val="0"/>
              </a:spcAft>
              <a:buNone/>
            </a:pPr>
            <a:r>
              <a:rPr lang="en-US" sz="900" dirty="0">
                <a:solidFill>
                  <a:schemeClr val="dk1"/>
                </a:solidFill>
                <a:latin typeface="Arial"/>
                <a:ea typeface="Arial"/>
                <a:cs typeface="Arial"/>
                <a:sym typeface="Arial"/>
              </a:rPr>
              <a:t>L4 – Burglary, robbery, assault, shootings, muggings, murder</a:t>
            </a:r>
            <a:endParaRPr sz="900" dirty="0">
              <a:solidFill>
                <a:schemeClr val="dk1"/>
              </a:solidFill>
              <a:latin typeface="Arial"/>
              <a:ea typeface="Arial"/>
              <a:cs typeface="Arial"/>
              <a:sym typeface="Arial"/>
            </a:endParaRPr>
          </a:p>
        </p:txBody>
      </p:sp>
      <p:sp>
        <p:nvSpPr>
          <p:cNvPr id="225" name="Google Shape;225;p8"/>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228" name="Google Shape;228;p8"/>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230" name="Google Shape;230;p8"/>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31" name="Google Shape;231;p8"/>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232" name="Google Shape;232;p8"/>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233" name="Google Shape;233;p8"/>
          <p:cNvSpPr/>
          <p:nvPr/>
        </p:nvSpPr>
        <p:spPr>
          <a:xfrm>
            <a:off x="363531" y="322138"/>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34" name="Google Shape;234;p8"/>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235" name="Google Shape;235;p8"/>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236" name="Google Shape;236;p8"/>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37" name="Google Shape;237;p8"/>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This is great. Now we know how to </a:t>
            </a:r>
            <a:r>
              <a:rPr lang="en-US" sz="1200" dirty="0"/>
              <a:t>write the plan. Let’s also take a look at some common emergency situations. Click each category to find out more about each and click next to continue.</a:t>
            </a:r>
            <a:endParaRPr dirty="0"/>
          </a:p>
        </p:txBody>
      </p:sp>
      <p:sp>
        <p:nvSpPr>
          <p:cNvPr id="238" name="Google Shape;238;p8"/>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rPr>
              <a:t>Buttons line the top for the four most common scenarios. A blank box below the buttons fills in with the corresponding photo and information about the emergency. User cannot continue without clicking all four.</a:t>
            </a:r>
            <a:endParaRPr sz="1600" dirty="0">
              <a:solidFill>
                <a:schemeClr val="dk1"/>
              </a:solidFill>
              <a:latin typeface="Arial"/>
              <a:ea typeface="Arial"/>
              <a:cs typeface="Arial"/>
              <a:sym typeface="Arial"/>
            </a:endParaRPr>
          </a:p>
        </p:txBody>
      </p:sp>
      <p:pic>
        <p:nvPicPr>
          <p:cNvPr id="239" name="Google Shape;239;p8"/>
          <p:cNvPicPr preferRelativeResize="0"/>
          <p:nvPr/>
        </p:nvPicPr>
        <p:blipFill>
          <a:blip r:embed="rId3">
            <a:alphaModFix/>
          </a:blip>
          <a:stretch>
            <a:fillRect/>
          </a:stretch>
        </p:blipFill>
        <p:spPr>
          <a:xfrm>
            <a:off x="467398" y="1016500"/>
            <a:ext cx="1777738" cy="2362200"/>
          </a:xfrm>
          <a:prstGeom prst="rect">
            <a:avLst/>
          </a:prstGeom>
          <a:noFill/>
          <a:ln w="9525" cap="flat" cmpd="sng">
            <a:solidFill>
              <a:srgbClr val="000000"/>
            </a:solidFill>
            <a:prstDash val="solid"/>
            <a:miter lim="8000"/>
            <a:headEnd type="none" w="sm" len="sm"/>
            <a:tailEnd type="none" w="sm" len="sm"/>
          </a:ln>
        </p:spPr>
      </p:pic>
      <p:pic>
        <p:nvPicPr>
          <p:cNvPr id="240" name="Google Shape;240;p8"/>
          <p:cNvPicPr preferRelativeResize="0"/>
          <p:nvPr/>
        </p:nvPicPr>
        <p:blipFill>
          <a:blip r:embed="rId4">
            <a:alphaModFix/>
          </a:blip>
          <a:stretch>
            <a:fillRect/>
          </a:stretch>
        </p:blipFill>
        <p:spPr>
          <a:xfrm>
            <a:off x="2430722" y="696272"/>
            <a:ext cx="1777725" cy="1718713"/>
          </a:xfrm>
          <a:prstGeom prst="rect">
            <a:avLst/>
          </a:prstGeom>
          <a:noFill/>
          <a:ln>
            <a:noFill/>
          </a:ln>
        </p:spPr>
      </p:pic>
      <p:pic>
        <p:nvPicPr>
          <p:cNvPr id="241" name="Google Shape;241;p8"/>
          <p:cNvPicPr preferRelativeResize="0"/>
          <p:nvPr/>
        </p:nvPicPr>
        <p:blipFill>
          <a:blip r:embed="rId5">
            <a:alphaModFix/>
          </a:blip>
          <a:stretch>
            <a:fillRect/>
          </a:stretch>
        </p:blipFill>
        <p:spPr>
          <a:xfrm>
            <a:off x="4208450" y="2298225"/>
            <a:ext cx="1895925" cy="1951000"/>
          </a:xfrm>
          <a:prstGeom prst="rect">
            <a:avLst/>
          </a:prstGeom>
          <a:noFill/>
          <a:ln>
            <a:noFill/>
          </a:ln>
        </p:spPr>
      </p:pic>
      <p:pic>
        <p:nvPicPr>
          <p:cNvPr id="242" name="Google Shape;242;p8"/>
          <p:cNvPicPr preferRelativeResize="0"/>
          <p:nvPr/>
        </p:nvPicPr>
        <p:blipFill>
          <a:blip r:embed="rId6">
            <a:alphaModFix/>
          </a:blip>
          <a:stretch>
            <a:fillRect/>
          </a:stretch>
        </p:blipFill>
        <p:spPr>
          <a:xfrm>
            <a:off x="6271025" y="720335"/>
            <a:ext cx="1895925" cy="1670590"/>
          </a:xfrm>
          <a:prstGeom prst="rect">
            <a:avLst/>
          </a:prstGeom>
          <a:noFill/>
          <a:ln>
            <a:noFill/>
          </a:ln>
        </p:spPr>
      </p:pic>
      <p:sp>
        <p:nvSpPr>
          <p:cNvPr id="226" name="Google Shape;226;p8"/>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Identify and Prioritize Risks – Common Scenarios</a:t>
            </a:r>
            <a:endParaRPr sz="1200" dirty="0">
              <a:solidFill>
                <a:schemeClr val="bg1"/>
              </a:solidFill>
              <a:latin typeface="Arial"/>
              <a:ea typeface="Arial"/>
              <a:cs typeface="Arial"/>
              <a:sym typeface="Arial"/>
            </a:endParaRPr>
          </a:p>
        </p:txBody>
      </p:sp>
      <p:sp>
        <p:nvSpPr>
          <p:cNvPr id="227" name="Google Shape;227;p8"/>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bg1"/>
                </a:solidFill>
                <a:latin typeface="Arial"/>
                <a:ea typeface="Arial"/>
                <a:cs typeface="Arial"/>
                <a:sym typeface="Arial"/>
              </a:rPr>
              <a:t>Slide ID: </a:t>
            </a:r>
            <a:r>
              <a:rPr lang="en-US" sz="1200" b="1">
                <a:solidFill>
                  <a:schemeClr val="bg1"/>
                </a:solidFill>
              </a:rPr>
              <a:t>7</a:t>
            </a:r>
            <a:endParaRPr sz="1200">
              <a:solidFill>
                <a:schemeClr val="bg1"/>
              </a:solidFill>
              <a:latin typeface="Arial"/>
              <a:ea typeface="Arial"/>
              <a:cs typeface="Arial"/>
              <a:sym typeface="Arial"/>
            </a:endParaRPr>
          </a:p>
        </p:txBody>
      </p:sp>
      <p:sp>
        <p:nvSpPr>
          <p:cNvPr id="229" name="Google Shape;229;p8"/>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N/A</a:t>
            </a:r>
            <a:endParaRPr sz="1800" dirty="0">
              <a:solidFill>
                <a:schemeClr val="dk1"/>
              </a:solidFill>
              <a:latin typeface="Arial"/>
              <a:ea typeface="Arial"/>
              <a:cs typeface="Arial"/>
              <a:sym typeface="Arial"/>
            </a:endParaRPr>
          </a:p>
        </p:txBody>
      </p:sp>
      <p:sp>
        <p:nvSpPr>
          <p:cNvPr id="249" name="Google Shape;249;p9"/>
          <p:cNvSpPr/>
          <p:nvPr/>
        </p:nvSpPr>
        <p:spPr>
          <a:xfrm>
            <a:off x="363546" y="304801"/>
            <a:ext cx="7942254" cy="4114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252" name="Google Shape;252;p9"/>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254" name="Google Shape;254;p9"/>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55" name="Google Shape;255;p9"/>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256" name="Google Shape;256;p9"/>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257" name="Google Shape;257;p9"/>
          <p:cNvSpPr/>
          <p:nvPr/>
        </p:nvSpPr>
        <p:spPr>
          <a:xfrm>
            <a:off x="363519" y="304763"/>
            <a:ext cx="11353800" cy="330900"/>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8" name="Google Shape;258;p9"/>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259" name="Google Shape;259;p9"/>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260" name="Google Shape;260;p9"/>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61" name="Google Shape;261;p9"/>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Hmm...it seems like there are a lot of </a:t>
            </a:r>
            <a:r>
              <a:rPr lang="en-US" sz="1200" dirty="0"/>
              <a:t>possible emergency situations. I don’t think we can plan for everything. We could use a risk matrix to figure out what needs to be in our emergency plan. Our vertical axis will show how likely it is that an emergency will happen, and our horizontal axis will show what the impact would be if it were to happen. I’ve split this into four quadrants. The items we’ll want to urgently address will have a  high likelihood and highly impact, (1) so anything in the upper right-hand corner, and we can probably leave out anything that has a low likelihood and a low impact, (2) so anything in the bottom left corner. Let’s practice plotting with a couple of scenarios.</a:t>
            </a:r>
            <a:endParaRPr dirty="0"/>
          </a:p>
        </p:txBody>
      </p:sp>
      <p:sp>
        <p:nvSpPr>
          <p:cNvPr id="262" name="Google Shape;262;p9"/>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rPr>
              <a:t>Bring in office and avatar at the beginning, followed by a light-colored box. Risk matrix will slowly appear on the white box in four quadrants. At 1, highlight the upper right and at 2, highlight the upper left. </a:t>
            </a:r>
            <a:endParaRPr sz="1600" dirty="0">
              <a:solidFill>
                <a:schemeClr val="dk1"/>
              </a:solidFill>
              <a:latin typeface="Arial"/>
              <a:ea typeface="Arial"/>
              <a:cs typeface="Arial"/>
              <a:sym typeface="Arial"/>
            </a:endParaRPr>
          </a:p>
        </p:txBody>
      </p:sp>
      <p:pic>
        <p:nvPicPr>
          <p:cNvPr id="263" name="Google Shape;263;p9"/>
          <p:cNvPicPr preferRelativeResize="0"/>
          <p:nvPr/>
        </p:nvPicPr>
        <p:blipFill>
          <a:blip r:embed="rId3">
            <a:alphaModFix/>
          </a:blip>
          <a:stretch>
            <a:fillRect/>
          </a:stretch>
        </p:blipFill>
        <p:spPr>
          <a:xfrm>
            <a:off x="1935175" y="844950"/>
            <a:ext cx="4394549" cy="3291249"/>
          </a:xfrm>
          <a:prstGeom prst="rect">
            <a:avLst/>
          </a:prstGeom>
          <a:noFill/>
          <a:ln w="9525" cap="flat" cmpd="sng">
            <a:solidFill>
              <a:srgbClr val="000000"/>
            </a:solidFill>
            <a:prstDash val="solid"/>
            <a:miter lim="8000"/>
            <a:headEnd type="none" w="sm" len="sm"/>
            <a:tailEnd type="none" w="sm" len="sm"/>
          </a:ln>
        </p:spPr>
      </p:pic>
      <p:sp>
        <p:nvSpPr>
          <p:cNvPr id="264" name="Google Shape;264;p9"/>
          <p:cNvSpPr/>
          <p:nvPr/>
        </p:nvSpPr>
        <p:spPr>
          <a:xfrm>
            <a:off x="2686050" y="1728800"/>
            <a:ext cx="2757600" cy="1957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9"/>
          <p:cNvCxnSpPr/>
          <p:nvPr/>
        </p:nvCxnSpPr>
        <p:spPr>
          <a:xfrm rot="10800000" flipH="1">
            <a:off x="3243275" y="3129125"/>
            <a:ext cx="1671600" cy="6000"/>
          </a:xfrm>
          <a:prstGeom prst="straightConnector1">
            <a:avLst/>
          </a:prstGeom>
          <a:noFill/>
          <a:ln w="9525" cap="flat" cmpd="sng">
            <a:solidFill>
              <a:schemeClr val="dk2"/>
            </a:solidFill>
            <a:prstDash val="solid"/>
            <a:round/>
            <a:headEnd type="none" w="med" len="med"/>
            <a:tailEnd type="triangle" w="med" len="med"/>
          </a:ln>
        </p:spPr>
      </p:cxnSp>
      <p:cxnSp>
        <p:nvCxnSpPr>
          <p:cNvPr id="266" name="Google Shape;266;p9"/>
          <p:cNvCxnSpPr/>
          <p:nvPr/>
        </p:nvCxnSpPr>
        <p:spPr>
          <a:xfrm rot="10800000">
            <a:off x="3243275" y="2020613"/>
            <a:ext cx="0" cy="1114500"/>
          </a:xfrm>
          <a:prstGeom prst="straightConnector1">
            <a:avLst/>
          </a:prstGeom>
          <a:noFill/>
          <a:ln w="9525" cap="flat" cmpd="sng">
            <a:solidFill>
              <a:schemeClr val="dk2"/>
            </a:solidFill>
            <a:prstDash val="solid"/>
            <a:round/>
            <a:headEnd type="none" w="med" len="med"/>
            <a:tailEnd type="triangle" w="med" len="med"/>
          </a:ln>
        </p:spPr>
      </p:cxnSp>
      <p:cxnSp>
        <p:nvCxnSpPr>
          <p:cNvPr id="267" name="Google Shape;267;p9"/>
          <p:cNvCxnSpPr/>
          <p:nvPr/>
        </p:nvCxnSpPr>
        <p:spPr>
          <a:xfrm rot="10800000">
            <a:off x="4057650" y="2143175"/>
            <a:ext cx="0" cy="9858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9"/>
          <p:cNvCxnSpPr/>
          <p:nvPr/>
        </p:nvCxnSpPr>
        <p:spPr>
          <a:xfrm rot="10800000" flipH="1">
            <a:off x="3271850" y="2557350"/>
            <a:ext cx="1600200" cy="14400"/>
          </a:xfrm>
          <a:prstGeom prst="straightConnector1">
            <a:avLst/>
          </a:prstGeom>
          <a:noFill/>
          <a:ln w="9525" cap="flat" cmpd="sng">
            <a:solidFill>
              <a:schemeClr val="dk2"/>
            </a:solidFill>
            <a:prstDash val="solid"/>
            <a:round/>
            <a:headEnd type="none" w="med" len="med"/>
            <a:tailEnd type="none" w="med" len="med"/>
          </a:ln>
        </p:spPr>
      </p:cxnSp>
      <p:sp>
        <p:nvSpPr>
          <p:cNvPr id="253" name="Google Shape;253;p9"/>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
        <p:nvSpPr>
          <p:cNvPr id="251" name="Google Shape;251;p9"/>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a:t>
            </a:r>
            <a:r>
              <a:rPr lang="en-US" sz="1200" b="1" dirty="0">
                <a:solidFill>
                  <a:schemeClr val="bg1"/>
                </a:solidFill>
              </a:rPr>
              <a:t>8</a:t>
            </a:r>
            <a:endParaRPr sz="1200" dirty="0">
              <a:solidFill>
                <a:schemeClr val="bg1"/>
              </a:solidFill>
              <a:latin typeface="Arial"/>
              <a:ea typeface="Arial"/>
              <a:cs typeface="Arial"/>
              <a:sym typeface="Arial"/>
            </a:endParaRPr>
          </a:p>
        </p:txBody>
      </p:sp>
      <p:sp>
        <p:nvSpPr>
          <p:cNvPr id="250" name="Google Shape;250;p9"/>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Identify and Prioritize Risks – Risk Matrix</a:t>
            </a:r>
            <a:endParaRPr sz="1200" dirty="0">
              <a:solidFill>
                <a:schemeClr val="bg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txBox="1"/>
          <p:nvPr/>
        </p:nvSpPr>
        <p:spPr>
          <a:xfrm>
            <a:off x="8333590" y="2762250"/>
            <a:ext cx="3383713" cy="16573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N/A</a:t>
            </a:r>
            <a:endParaRPr sz="1800" dirty="0">
              <a:solidFill>
                <a:schemeClr val="dk1"/>
              </a:solidFill>
              <a:latin typeface="Arial"/>
              <a:ea typeface="Arial"/>
              <a:cs typeface="Arial"/>
              <a:sym typeface="Arial"/>
            </a:endParaRPr>
          </a:p>
        </p:txBody>
      </p:sp>
      <p:sp>
        <p:nvSpPr>
          <p:cNvPr id="275" name="Google Shape;275;p10"/>
          <p:cNvSpPr/>
          <p:nvPr/>
        </p:nvSpPr>
        <p:spPr>
          <a:xfrm>
            <a:off x="363546" y="304801"/>
            <a:ext cx="7942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000000"/>
              </a:solidFill>
              <a:latin typeface="Arial"/>
              <a:ea typeface="Arial"/>
              <a:cs typeface="Arial"/>
              <a:sym typeface="Arial"/>
            </a:endParaRPr>
          </a:p>
        </p:txBody>
      </p:sp>
      <p:sp>
        <p:nvSpPr>
          <p:cNvPr id="278" name="Google Shape;278;p10"/>
          <p:cNvSpPr/>
          <p:nvPr/>
        </p:nvSpPr>
        <p:spPr>
          <a:xfrm>
            <a:off x="8333589" y="2485681"/>
            <a:ext cx="3383713" cy="276569"/>
          </a:xfrm>
          <a:prstGeom prst="rect">
            <a:avLst/>
          </a:prstGeom>
          <a:solidFill>
            <a:schemeClr val="tx1">
              <a:lumMod val="75000"/>
              <a:lumOff val="2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On Screen Text</a:t>
            </a:r>
            <a:endParaRPr sz="1200" dirty="0">
              <a:solidFill>
                <a:schemeClr val="bg1"/>
              </a:solidFill>
              <a:latin typeface="Arial"/>
              <a:ea typeface="Arial"/>
              <a:cs typeface="Arial"/>
              <a:sym typeface="Arial"/>
            </a:endParaRPr>
          </a:p>
        </p:txBody>
      </p:sp>
      <p:sp>
        <p:nvSpPr>
          <p:cNvPr id="280" name="Google Shape;280;p10"/>
          <p:cNvSpPr/>
          <p:nvPr/>
        </p:nvSpPr>
        <p:spPr>
          <a:xfrm>
            <a:off x="373058" y="5657021"/>
            <a:ext cx="11353769" cy="9471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81" name="Google Shape;281;p10"/>
          <p:cNvSpPr txBox="1"/>
          <p:nvPr/>
        </p:nvSpPr>
        <p:spPr>
          <a:xfrm>
            <a:off x="373058" y="5690262"/>
            <a:ext cx="11335516" cy="913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Feedback:</a:t>
            </a:r>
            <a:endParaRPr sz="1200">
              <a:solidFill>
                <a:srgbClr val="000000"/>
              </a:solidFill>
              <a:latin typeface="Arial"/>
              <a:ea typeface="Arial"/>
              <a:cs typeface="Arial"/>
              <a:sym typeface="Arial"/>
            </a:endParaRPr>
          </a:p>
        </p:txBody>
      </p:sp>
      <p:sp>
        <p:nvSpPr>
          <p:cNvPr id="282" name="Google Shape;282;p10"/>
          <p:cNvSpPr txBox="1"/>
          <p:nvPr/>
        </p:nvSpPr>
        <p:spPr>
          <a:xfrm>
            <a:off x="1752600" y="6611938"/>
            <a:ext cx="44958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a:solidFill>
                <a:srgbClr val="7F7F7F"/>
              </a:solidFill>
              <a:latin typeface="Arial"/>
              <a:ea typeface="Arial"/>
              <a:cs typeface="Arial"/>
              <a:sym typeface="Arial"/>
            </a:endParaRPr>
          </a:p>
        </p:txBody>
      </p:sp>
      <p:sp>
        <p:nvSpPr>
          <p:cNvPr id="283" name="Google Shape;283;p10"/>
          <p:cNvSpPr/>
          <p:nvPr/>
        </p:nvSpPr>
        <p:spPr>
          <a:xfrm>
            <a:off x="363544" y="304800"/>
            <a:ext cx="11353759" cy="330835"/>
          </a:xfrm>
          <a:prstGeom prst="rect">
            <a:avLst/>
          </a:prstGeom>
          <a:solidFill>
            <a:schemeClr val="tx1">
              <a:lumMod val="75000"/>
              <a:lumOff val="2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84" name="Google Shape;284;p10"/>
          <p:cNvCxnSpPr/>
          <p:nvPr/>
        </p:nvCxnSpPr>
        <p:spPr>
          <a:xfrm rot="10800000" flipH="1">
            <a:off x="6095999" y="304800"/>
            <a:ext cx="1" cy="330835"/>
          </a:xfrm>
          <a:prstGeom prst="straightConnector1">
            <a:avLst/>
          </a:prstGeom>
          <a:noFill/>
          <a:ln w="9525" cap="flat" cmpd="sng">
            <a:solidFill>
              <a:srgbClr val="000000"/>
            </a:solidFill>
            <a:prstDash val="solid"/>
            <a:round/>
            <a:headEnd type="none" w="med" len="med"/>
            <a:tailEnd type="none" w="med" len="med"/>
          </a:ln>
        </p:spPr>
      </p:cxnSp>
      <p:sp>
        <p:nvSpPr>
          <p:cNvPr id="285" name="Google Shape;285;p10"/>
          <p:cNvSpPr txBox="1"/>
          <p:nvPr/>
        </p:nvSpPr>
        <p:spPr>
          <a:xfrm>
            <a:off x="354806" y="696277"/>
            <a:ext cx="1084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latin typeface="Arial"/>
                <a:ea typeface="Arial"/>
                <a:cs typeface="Arial"/>
                <a:sym typeface="Arial"/>
              </a:rPr>
              <a:t>Visual: </a:t>
            </a:r>
            <a:endParaRPr sz="1200">
              <a:solidFill>
                <a:srgbClr val="000000"/>
              </a:solidFill>
              <a:latin typeface="Arial"/>
              <a:ea typeface="Arial"/>
              <a:cs typeface="Arial"/>
              <a:sym typeface="Arial"/>
            </a:endParaRPr>
          </a:p>
        </p:txBody>
      </p:sp>
      <p:sp>
        <p:nvSpPr>
          <p:cNvPr id="286" name="Google Shape;286;p10"/>
          <p:cNvSpPr/>
          <p:nvPr/>
        </p:nvSpPr>
        <p:spPr>
          <a:xfrm>
            <a:off x="363538" y="4505325"/>
            <a:ext cx="11353769" cy="1068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287" name="Google Shape;287;p10"/>
          <p:cNvSpPr txBox="1"/>
          <p:nvPr/>
        </p:nvSpPr>
        <p:spPr>
          <a:xfrm>
            <a:off x="354806" y="4520054"/>
            <a:ext cx="11303793" cy="1053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Audio: </a:t>
            </a:r>
            <a:r>
              <a:rPr lang="en-US" sz="1200" dirty="0">
                <a:solidFill>
                  <a:srgbClr val="000000"/>
                </a:solidFill>
                <a:latin typeface="Arial"/>
                <a:ea typeface="Arial"/>
                <a:cs typeface="Arial"/>
                <a:sym typeface="Arial"/>
              </a:rPr>
              <a:t>So here</a:t>
            </a:r>
            <a:r>
              <a:rPr lang="en-US" sz="1200" dirty="0"/>
              <a:t>’s the first scenario. I’m working on an emergency plan </a:t>
            </a:r>
            <a:r>
              <a:rPr lang="en-US" sz="1200" dirty="0">
                <a:solidFill>
                  <a:schemeClr val="dk1"/>
                </a:solidFill>
              </a:rPr>
              <a:t>for a company in a town that has a high volume of hurricanes. It’s a small town with very little criminal activity. Where would you plot our four common emergency situations on the matrix? Drag and drop the icons into the risk matrix and click submit.</a:t>
            </a:r>
            <a:endParaRPr sz="1200" dirty="0"/>
          </a:p>
        </p:txBody>
      </p:sp>
      <p:sp>
        <p:nvSpPr>
          <p:cNvPr id="288" name="Google Shape;288;p10"/>
          <p:cNvSpPr txBox="1"/>
          <p:nvPr/>
        </p:nvSpPr>
        <p:spPr>
          <a:xfrm>
            <a:off x="8333590" y="638175"/>
            <a:ext cx="3383713" cy="18004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rPr>
              <a:t>Transition to a close up of the risk matrix with four common situation icons on the side. Learners will drag and drop icons into the quadrants and click submit. Feedback will appear on the right-hand side.</a:t>
            </a:r>
            <a:endParaRPr sz="1600" dirty="0">
              <a:solidFill>
                <a:schemeClr val="dk1"/>
              </a:solidFill>
              <a:latin typeface="Arial"/>
              <a:ea typeface="Arial"/>
              <a:cs typeface="Arial"/>
              <a:sym typeface="Arial"/>
            </a:endParaRPr>
          </a:p>
        </p:txBody>
      </p:sp>
      <p:sp>
        <p:nvSpPr>
          <p:cNvPr id="289" name="Google Shape;289;p10"/>
          <p:cNvSpPr/>
          <p:nvPr/>
        </p:nvSpPr>
        <p:spPr>
          <a:xfrm>
            <a:off x="1014425" y="1033925"/>
            <a:ext cx="4495800" cy="3069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 name="Google Shape;290;p10"/>
          <p:cNvCxnSpPr/>
          <p:nvPr/>
        </p:nvCxnSpPr>
        <p:spPr>
          <a:xfrm rot="10800000" flipH="1">
            <a:off x="1922891" y="3230157"/>
            <a:ext cx="2725500" cy="9300"/>
          </a:xfrm>
          <a:prstGeom prst="straightConnector1">
            <a:avLst/>
          </a:prstGeom>
          <a:noFill/>
          <a:ln w="9525" cap="flat" cmpd="sng">
            <a:solidFill>
              <a:schemeClr val="dk2"/>
            </a:solidFill>
            <a:prstDash val="solid"/>
            <a:round/>
            <a:headEnd type="none" w="med" len="med"/>
            <a:tailEnd type="triangle" w="med" len="med"/>
          </a:ln>
        </p:spPr>
      </p:cxnSp>
      <p:cxnSp>
        <p:nvCxnSpPr>
          <p:cNvPr id="291" name="Google Shape;291;p10"/>
          <p:cNvCxnSpPr/>
          <p:nvPr/>
        </p:nvCxnSpPr>
        <p:spPr>
          <a:xfrm rot="10800000">
            <a:off x="1922891" y="1491637"/>
            <a:ext cx="0" cy="1747800"/>
          </a:xfrm>
          <a:prstGeom prst="straightConnector1">
            <a:avLst/>
          </a:prstGeom>
          <a:noFill/>
          <a:ln w="9525" cap="flat" cmpd="sng">
            <a:solidFill>
              <a:schemeClr val="dk2"/>
            </a:solidFill>
            <a:prstDash val="solid"/>
            <a:round/>
            <a:headEnd type="none" w="med" len="med"/>
            <a:tailEnd type="triangle" w="med" len="med"/>
          </a:ln>
        </p:spPr>
      </p:cxnSp>
      <p:cxnSp>
        <p:nvCxnSpPr>
          <p:cNvPr id="292" name="Google Shape;292;p10"/>
          <p:cNvCxnSpPr/>
          <p:nvPr/>
        </p:nvCxnSpPr>
        <p:spPr>
          <a:xfrm rot="10800000">
            <a:off x="3250599" y="1683912"/>
            <a:ext cx="0" cy="154590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10"/>
          <p:cNvCxnSpPr/>
          <p:nvPr/>
        </p:nvCxnSpPr>
        <p:spPr>
          <a:xfrm rot="10800000" flipH="1">
            <a:off x="1969478" y="2333419"/>
            <a:ext cx="2608800" cy="22500"/>
          </a:xfrm>
          <a:prstGeom prst="straightConnector1">
            <a:avLst/>
          </a:prstGeom>
          <a:noFill/>
          <a:ln w="9525" cap="flat" cmpd="sng">
            <a:solidFill>
              <a:schemeClr val="dk2"/>
            </a:solidFill>
            <a:prstDash val="solid"/>
            <a:round/>
            <a:headEnd type="none" w="med" len="med"/>
            <a:tailEnd type="none" w="med" len="med"/>
          </a:ln>
        </p:spPr>
      </p:cxnSp>
      <p:pic>
        <p:nvPicPr>
          <p:cNvPr id="294" name="Google Shape;294;p10"/>
          <p:cNvPicPr preferRelativeResize="0"/>
          <p:nvPr/>
        </p:nvPicPr>
        <p:blipFill>
          <a:blip r:embed="rId3">
            <a:alphaModFix/>
          </a:blip>
          <a:stretch>
            <a:fillRect/>
          </a:stretch>
        </p:blipFill>
        <p:spPr>
          <a:xfrm>
            <a:off x="6019807" y="1033925"/>
            <a:ext cx="498068" cy="438750"/>
          </a:xfrm>
          <a:prstGeom prst="rect">
            <a:avLst/>
          </a:prstGeom>
          <a:noFill/>
          <a:ln>
            <a:noFill/>
          </a:ln>
        </p:spPr>
      </p:pic>
      <p:pic>
        <p:nvPicPr>
          <p:cNvPr id="295" name="Google Shape;295;p10"/>
          <p:cNvPicPr preferRelativeResize="0"/>
          <p:nvPr/>
        </p:nvPicPr>
        <p:blipFill>
          <a:blip r:embed="rId4">
            <a:alphaModFix/>
          </a:blip>
          <a:stretch>
            <a:fillRect/>
          </a:stretch>
        </p:blipFill>
        <p:spPr>
          <a:xfrm>
            <a:off x="6006166" y="1683900"/>
            <a:ext cx="525334" cy="500900"/>
          </a:xfrm>
          <a:prstGeom prst="rect">
            <a:avLst/>
          </a:prstGeom>
          <a:noFill/>
          <a:ln>
            <a:noFill/>
          </a:ln>
        </p:spPr>
      </p:pic>
      <p:pic>
        <p:nvPicPr>
          <p:cNvPr id="296" name="Google Shape;296;p10"/>
          <p:cNvPicPr preferRelativeResize="0"/>
          <p:nvPr/>
        </p:nvPicPr>
        <p:blipFill>
          <a:blip r:embed="rId5">
            <a:alphaModFix/>
          </a:blip>
          <a:stretch>
            <a:fillRect/>
          </a:stretch>
        </p:blipFill>
        <p:spPr>
          <a:xfrm>
            <a:off x="6006175" y="2485675"/>
            <a:ext cx="525325" cy="466937"/>
          </a:xfrm>
          <a:prstGeom prst="rect">
            <a:avLst/>
          </a:prstGeom>
          <a:noFill/>
          <a:ln w="9525" cap="flat" cmpd="sng">
            <a:solidFill>
              <a:srgbClr val="000000"/>
            </a:solidFill>
            <a:prstDash val="solid"/>
            <a:miter lim="8000"/>
            <a:headEnd type="none" w="sm" len="sm"/>
            <a:tailEnd type="none" w="sm" len="sm"/>
          </a:ln>
        </p:spPr>
      </p:pic>
      <p:pic>
        <p:nvPicPr>
          <p:cNvPr id="297" name="Google Shape;297;p10"/>
          <p:cNvPicPr preferRelativeResize="0"/>
          <p:nvPr/>
        </p:nvPicPr>
        <p:blipFill>
          <a:blip r:embed="rId6">
            <a:alphaModFix/>
          </a:blip>
          <a:stretch>
            <a:fillRect/>
          </a:stretch>
        </p:blipFill>
        <p:spPr>
          <a:xfrm>
            <a:off x="5972515" y="3296478"/>
            <a:ext cx="592650" cy="536740"/>
          </a:xfrm>
          <a:prstGeom prst="rect">
            <a:avLst/>
          </a:prstGeom>
          <a:noFill/>
          <a:ln w="9525" cap="flat" cmpd="sng">
            <a:solidFill>
              <a:srgbClr val="000000"/>
            </a:solidFill>
            <a:prstDash val="solid"/>
            <a:miter lim="8000"/>
            <a:headEnd type="none" w="sm" len="sm"/>
            <a:tailEnd type="none" w="sm" len="sm"/>
          </a:ln>
        </p:spPr>
      </p:pic>
      <p:sp>
        <p:nvSpPr>
          <p:cNvPr id="279" name="Google Shape;279;p10"/>
          <p:cNvSpPr/>
          <p:nvPr/>
        </p:nvSpPr>
        <p:spPr>
          <a:xfrm>
            <a:off x="8382000" y="373310"/>
            <a:ext cx="20574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Programming/Interaction</a:t>
            </a:r>
            <a:endParaRPr sz="1200" dirty="0">
              <a:solidFill>
                <a:schemeClr val="bg1"/>
              </a:solidFill>
              <a:latin typeface="Arial"/>
              <a:ea typeface="Arial"/>
              <a:cs typeface="Arial"/>
              <a:sym typeface="Arial"/>
            </a:endParaRPr>
          </a:p>
        </p:txBody>
      </p:sp>
      <p:sp>
        <p:nvSpPr>
          <p:cNvPr id="277" name="Google Shape;277;p10"/>
          <p:cNvSpPr txBox="1"/>
          <p:nvPr/>
        </p:nvSpPr>
        <p:spPr>
          <a:xfrm>
            <a:off x="6096000" y="331717"/>
            <a:ext cx="21891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Slide ID: </a:t>
            </a:r>
            <a:r>
              <a:rPr lang="en-US" sz="1200" b="1" dirty="0">
                <a:solidFill>
                  <a:schemeClr val="bg1"/>
                </a:solidFill>
              </a:rPr>
              <a:t>9</a:t>
            </a:r>
            <a:endParaRPr sz="1200" dirty="0">
              <a:solidFill>
                <a:schemeClr val="bg1"/>
              </a:solidFill>
              <a:latin typeface="Arial"/>
              <a:ea typeface="Arial"/>
              <a:cs typeface="Arial"/>
              <a:sym typeface="Arial"/>
            </a:endParaRPr>
          </a:p>
        </p:txBody>
      </p:sp>
      <p:sp>
        <p:nvSpPr>
          <p:cNvPr id="276" name="Google Shape;276;p10"/>
          <p:cNvSpPr txBox="1"/>
          <p:nvPr/>
        </p:nvSpPr>
        <p:spPr>
          <a:xfrm>
            <a:off x="363517" y="342127"/>
            <a:ext cx="56562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Arial"/>
                <a:ea typeface="Arial"/>
                <a:cs typeface="Arial"/>
                <a:sym typeface="Arial"/>
              </a:rPr>
              <a:t>Lesson Title: Identify and Prioritize Risks – Scenario 1</a:t>
            </a:r>
            <a:endParaRPr sz="1200" dirty="0">
              <a:solidFill>
                <a:schemeClr val="bg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2629</Words>
  <Application>Microsoft Office PowerPoint</Application>
  <PresentationFormat>Widescreen</PresentationFormat>
  <Paragraphs>274</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Acer Customer</dc:creator>
  <cp:lastModifiedBy>Megan Pirrello</cp:lastModifiedBy>
  <cp:revision>5</cp:revision>
  <dcterms:created xsi:type="dcterms:W3CDTF">2009-06-29T01:40:26Z</dcterms:created>
  <dcterms:modified xsi:type="dcterms:W3CDTF">2021-08-04T22:24:20Z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468B853E-3CE6-463E-B2AF-47F1C9989993</vt:lpwstr>
  </property>
  <property fmtid="{D5CDD505-2E9C-101B-9397-08002B2CF9AE}" pid="3" name="ArticulatePath">
    <vt:lpwstr>visual-template1_Malamed</vt:lpwstr>
  </property>
</Properties>
</file>